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3" r:id="rId1"/>
  </p:sldMasterIdLst>
  <p:notesMasterIdLst>
    <p:notesMasterId r:id="rId33"/>
  </p:notesMasterIdLst>
  <p:sldIdLst>
    <p:sldId id="414" r:id="rId2"/>
    <p:sldId id="347" r:id="rId3"/>
    <p:sldId id="376" r:id="rId4"/>
    <p:sldId id="284" r:id="rId5"/>
    <p:sldId id="329" r:id="rId6"/>
    <p:sldId id="261" r:id="rId7"/>
    <p:sldId id="262" r:id="rId8"/>
    <p:sldId id="302" r:id="rId9"/>
    <p:sldId id="326" r:id="rId10"/>
    <p:sldId id="378" r:id="rId11"/>
    <p:sldId id="379" r:id="rId12"/>
    <p:sldId id="380" r:id="rId13"/>
    <p:sldId id="381" r:id="rId14"/>
    <p:sldId id="382" r:id="rId15"/>
    <p:sldId id="383" r:id="rId16"/>
    <p:sldId id="384" r:id="rId17"/>
    <p:sldId id="385" r:id="rId18"/>
    <p:sldId id="386" r:id="rId19"/>
    <p:sldId id="346" r:id="rId20"/>
    <p:sldId id="296" r:id="rId21"/>
    <p:sldId id="288" r:id="rId22"/>
    <p:sldId id="269" r:id="rId23"/>
    <p:sldId id="270" r:id="rId24"/>
    <p:sldId id="271" r:id="rId25"/>
    <p:sldId id="272" r:id="rId26"/>
    <p:sldId id="393" r:id="rId27"/>
    <p:sldId id="390" r:id="rId28"/>
    <p:sldId id="391" r:id="rId29"/>
    <p:sldId id="392" r:id="rId30"/>
    <p:sldId id="388" r:id="rId31"/>
    <p:sldId id="389" r:id="rId3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نمط متوسط 1 - تميي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3" d="100"/>
          <a:sy n="73" d="100"/>
        </p:scale>
        <p:origin x="612" y="78"/>
      </p:cViewPr>
      <p:guideLst>
        <p:guide orient="horz" pos="2160"/>
        <p:guide pos="3840"/>
      </p:guideLst>
    </p:cSldViewPr>
  </p:slideViewPr>
  <p:notesTextViewPr>
    <p:cViewPr>
      <p:scale>
        <a:sx n="1" d="1"/>
        <a:sy n="1" d="1"/>
      </p:scale>
      <p:origin x="0" y="0"/>
    </p:cViewPr>
  </p:notesTextViewPr>
  <p:sorterViewPr>
    <p:cViewPr>
      <p:scale>
        <a:sx n="38" d="100"/>
        <a:sy n="38" d="100"/>
      </p:scale>
      <p:origin x="0" y="-11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3B0AC-969A-4B8B-9337-44A3BA93B05C}" type="doc">
      <dgm:prSet loTypeId="urn:microsoft.com/office/officeart/2005/8/layout/cycle7" loCatId="cycle" qsTypeId="urn:microsoft.com/office/officeart/2005/8/quickstyle/3d7" qsCatId="3D" csTypeId="urn:microsoft.com/office/officeart/2005/8/colors/accent1_2" csCatId="accent1" phldr="1"/>
      <dgm:spPr/>
      <dgm:t>
        <a:bodyPr/>
        <a:lstStyle/>
        <a:p>
          <a:pPr rtl="1"/>
          <a:endParaRPr lang="ar-IQ"/>
        </a:p>
      </dgm:t>
    </dgm:pt>
    <dgm:pt modelId="{8B35DCB7-2C1F-4780-9331-921F4A4C3F5D}">
      <dgm:prSet/>
      <dgm:spPr/>
      <dgm:t>
        <a:bodyPr/>
        <a:lstStyle/>
        <a:p>
          <a:pPr rtl="1"/>
          <a:r>
            <a:rPr lang="ar-SA" b="1" dirty="0" smtClean="0"/>
            <a:t>مصادر قوة القيادة </a:t>
          </a:r>
          <a:r>
            <a:rPr lang="ar-SA" dirty="0" smtClean="0"/>
            <a:t>: </a:t>
          </a:r>
          <a:endParaRPr lang="en-US" dirty="0"/>
        </a:p>
      </dgm:t>
    </dgm:pt>
    <dgm:pt modelId="{65227D8B-82AF-4D04-A370-85E1E34743DC}" type="parTrans" cxnId="{C212C096-1C42-4208-8EC2-CC701F3F890C}">
      <dgm:prSet/>
      <dgm:spPr/>
      <dgm:t>
        <a:bodyPr/>
        <a:lstStyle/>
        <a:p>
          <a:pPr rtl="1"/>
          <a:endParaRPr lang="ar-IQ"/>
        </a:p>
      </dgm:t>
    </dgm:pt>
    <dgm:pt modelId="{D2BE98D7-831F-429B-BB5F-5C4A49598188}" type="sibTrans" cxnId="{C212C096-1C42-4208-8EC2-CC701F3F890C}">
      <dgm:prSet/>
      <dgm:spPr/>
      <dgm:t>
        <a:bodyPr/>
        <a:lstStyle/>
        <a:p>
          <a:pPr rtl="1"/>
          <a:endParaRPr lang="ar-IQ"/>
        </a:p>
      </dgm:t>
    </dgm:pt>
    <dgm:pt modelId="{278C83B0-5EB5-477B-8EC4-E61D543AC690}">
      <dgm:prSet/>
      <dgm:spPr/>
      <dgm:t>
        <a:bodyPr/>
        <a:lstStyle/>
        <a:p>
          <a:pPr rtl="1"/>
          <a:r>
            <a:rPr lang="ar-SA" b="1" smtClean="0"/>
            <a:t>ثانيا: قوة التأثير: </a:t>
          </a:r>
          <a:endParaRPr lang="en-US"/>
        </a:p>
      </dgm:t>
    </dgm:pt>
    <dgm:pt modelId="{0DE8E136-AD32-4E30-B55F-22F8DD9A8AC6}" type="parTrans" cxnId="{8690EC80-0996-4498-A3CE-81B75B1533C7}">
      <dgm:prSet/>
      <dgm:spPr/>
      <dgm:t>
        <a:bodyPr/>
        <a:lstStyle/>
        <a:p>
          <a:pPr rtl="1"/>
          <a:endParaRPr lang="ar-IQ"/>
        </a:p>
      </dgm:t>
    </dgm:pt>
    <dgm:pt modelId="{37896EA9-CF04-4648-8C15-4828ECB9EAB7}" type="sibTrans" cxnId="{8690EC80-0996-4498-A3CE-81B75B1533C7}">
      <dgm:prSet/>
      <dgm:spPr/>
      <dgm:t>
        <a:bodyPr/>
        <a:lstStyle/>
        <a:p>
          <a:pPr rtl="1"/>
          <a:endParaRPr lang="ar-IQ"/>
        </a:p>
      </dgm:t>
    </dgm:pt>
    <dgm:pt modelId="{09FA40D0-DDE5-418A-B3B5-BD1415B7C294}">
      <dgm:prSet/>
      <dgm:spPr/>
      <dgm:t>
        <a:bodyPr/>
        <a:lstStyle/>
        <a:p>
          <a:pPr rtl="1"/>
          <a:r>
            <a:rPr lang="ar-SA" b="1" dirty="0" smtClean="0"/>
            <a:t>أولا: السلطة الرسمية: </a:t>
          </a:r>
          <a:endParaRPr lang="ar-IQ" dirty="0"/>
        </a:p>
      </dgm:t>
    </dgm:pt>
    <dgm:pt modelId="{6CB02CD1-2D02-4678-89A5-22511A6FC631}" type="parTrans" cxnId="{B53836B1-BD13-40E9-A674-C56DCB29DB7D}">
      <dgm:prSet/>
      <dgm:spPr/>
      <dgm:t>
        <a:bodyPr/>
        <a:lstStyle/>
        <a:p>
          <a:pPr rtl="1"/>
          <a:endParaRPr lang="ar-IQ"/>
        </a:p>
      </dgm:t>
    </dgm:pt>
    <dgm:pt modelId="{870F3477-9F07-400E-9A36-BB27F2485C7B}" type="sibTrans" cxnId="{B53836B1-BD13-40E9-A674-C56DCB29DB7D}">
      <dgm:prSet/>
      <dgm:spPr/>
      <dgm:t>
        <a:bodyPr/>
        <a:lstStyle/>
        <a:p>
          <a:pPr rtl="1"/>
          <a:endParaRPr lang="ar-IQ"/>
        </a:p>
      </dgm:t>
    </dgm:pt>
    <dgm:pt modelId="{CBD802E8-D115-4DF9-B337-F154578BE790}" type="pres">
      <dgm:prSet presAssocID="{1033B0AC-969A-4B8B-9337-44A3BA93B05C}" presName="Name0" presStyleCnt="0">
        <dgm:presLayoutVars>
          <dgm:dir/>
          <dgm:resizeHandles val="exact"/>
        </dgm:presLayoutVars>
      </dgm:prSet>
      <dgm:spPr/>
      <dgm:t>
        <a:bodyPr/>
        <a:lstStyle/>
        <a:p>
          <a:pPr rtl="1"/>
          <a:endParaRPr lang="ar-IQ"/>
        </a:p>
      </dgm:t>
    </dgm:pt>
    <dgm:pt modelId="{0233AC0E-9186-4531-98CF-737A1FAE6EC5}" type="pres">
      <dgm:prSet presAssocID="{8B35DCB7-2C1F-4780-9331-921F4A4C3F5D}" presName="node" presStyleLbl="node1" presStyleIdx="0" presStyleCnt="3">
        <dgm:presLayoutVars>
          <dgm:bulletEnabled val="1"/>
        </dgm:presLayoutVars>
      </dgm:prSet>
      <dgm:spPr/>
      <dgm:t>
        <a:bodyPr/>
        <a:lstStyle/>
        <a:p>
          <a:pPr rtl="1"/>
          <a:endParaRPr lang="ar-IQ"/>
        </a:p>
      </dgm:t>
    </dgm:pt>
    <dgm:pt modelId="{77A1DB29-C768-4C61-9E78-1F1333993C39}" type="pres">
      <dgm:prSet presAssocID="{D2BE98D7-831F-429B-BB5F-5C4A49598188}" presName="sibTrans" presStyleLbl="sibTrans2D1" presStyleIdx="0" presStyleCnt="3" custScaleX="568024"/>
      <dgm:spPr/>
      <dgm:t>
        <a:bodyPr/>
        <a:lstStyle/>
        <a:p>
          <a:pPr rtl="1"/>
          <a:endParaRPr lang="ar-IQ"/>
        </a:p>
      </dgm:t>
    </dgm:pt>
    <dgm:pt modelId="{8EBE8A6E-C532-46D4-A453-495AFD311E91}" type="pres">
      <dgm:prSet presAssocID="{D2BE98D7-831F-429B-BB5F-5C4A49598188}" presName="connectorText" presStyleLbl="sibTrans2D1" presStyleIdx="0" presStyleCnt="3"/>
      <dgm:spPr/>
      <dgm:t>
        <a:bodyPr/>
        <a:lstStyle/>
        <a:p>
          <a:pPr rtl="1"/>
          <a:endParaRPr lang="ar-IQ"/>
        </a:p>
      </dgm:t>
    </dgm:pt>
    <dgm:pt modelId="{0FFB76EA-C6A5-486A-90D4-6F00D15B566F}" type="pres">
      <dgm:prSet presAssocID="{09FA40D0-DDE5-418A-B3B5-BD1415B7C294}" presName="node" presStyleLbl="node1" presStyleIdx="1" presStyleCnt="3" custScaleX="141251">
        <dgm:presLayoutVars>
          <dgm:bulletEnabled val="1"/>
        </dgm:presLayoutVars>
      </dgm:prSet>
      <dgm:spPr/>
      <dgm:t>
        <a:bodyPr/>
        <a:lstStyle/>
        <a:p>
          <a:pPr rtl="1"/>
          <a:endParaRPr lang="ar-IQ"/>
        </a:p>
      </dgm:t>
    </dgm:pt>
    <dgm:pt modelId="{F2E4FC8C-DE98-436E-9D76-E2BA51FB10F3}" type="pres">
      <dgm:prSet presAssocID="{870F3477-9F07-400E-9A36-BB27F2485C7B}" presName="sibTrans" presStyleLbl="sibTrans2D1" presStyleIdx="1" presStyleCnt="3"/>
      <dgm:spPr/>
      <dgm:t>
        <a:bodyPr/>
        <a:lstStyle/>
        <a:p>
          <a:pPr rtl="1"/>
          <a:endParaRPr lang="ar-IQ"/>
        </a:p>
      </dgm:t>
    </dgm:pt>
    <dgm:pt modelId="{040DCED8-B91C-4020-89DB-8A0CEF657F12}" type="pres">
      <dgm:prSet presAssocID="{870F3477-9F07-400E-9A36-BB27F2485C7B}" presName="connectorText" presStyleLbl="sibTrans2D1" presStyleIdx="1" presStyleCnt="3"/>
      <dgm:spPr/>
      <dgm:t>
        <a:bodyPr/>
        <a:lstStyle/>
        <a:p>
          <a:pPr rtl="1"/>
          <a:endParaRPr lang="ar-IQ"/>
        </a:p>
      </dgm:t>
    </dgm:pt>
    <dgm:pt modelId="{DD615265-31AD-4B5E-9E3A-287ABD52E28D}" type="pres">
      <dgm:prSet presAssocID="{278C83B0-5EB5-477B-8EC4-E61D543AC690}" presName="node" presStyleLbl="node1" presStyleIdx="2" presStyleCnt="3" custScaleX="157678">
        <dgm:presLayoutVars>
          <dgm:bulletEnabled val="1"/>
        </dgm:presLayoutVars>
      </dgm:prSet>
      <dgm:spPr/>
      <dgm:t>
        <a:bodyPr/>
        <a:lstStyle/>
        <a:p>
          <a:pPr rtl="1"/>
          <a:endParaRPr lang="ar-IQ"/>
        </a:p>
      </dgm:t>
    </dgm:pt>
    <dgm:pt modelId="{3A525314-2B5B-42CA-895D-B8CE8DA09702}" type="pres">
      <dgm:prSet presAssocID="{37896EA9-CF04-4648-8C15-4828ECB9EAB7}" presName="sibTrans" presStyleLbl="sibTrans2D1" presStyleIdx="2" presStyleCnt="3" custScaleX="489194"/>
      <dgm:spPr/>
      <dgm:t>
        <a:bodyPr/>
        <a:lstStyle/>
        <a:p>
          <a:pPr rtl="1"/>
          <a:endParaRPr lang="ar-IQ"/>
        </a:p>
      </dgm:t>
    </dgm:pt>
    <dgm:pt modelId="{B38A8504-0D45-4670-818F-60311F21FF0A}" type="pres">
      <dgm:prSet presAssocID="{37896EA9-CF04-4648-8C15-4828ECB9EAB7}" presName="connectorText" presStyleLbl="sibTrans2D1" presStyleIdx="2" presStyleCnt="3"/>
      <dgm:spPr/>
      <dgm:t>
        <a:bodyPr/>
        <a:lstStyle/>
        <a:p>
          <a:pPr rtl="1"/>
          <a:endParaRPr lang="ar-IQ"/>
        </a:p>
      </dgm:t>
    </dgm:pt>
  </dgm:ptLst>
  <dgm:cxnLst>
    <dgm:cxn modelId="{263A314C-86F3-4F96-81F7-617E80F88ED1}" type="presOf" srcId="{1033B0AC-969A-4B8B-9337-44A3BA93B05C}" destId="{CBD802E8-D115-4DF9-B337-F154578BE790}" srcOrd="0" destOrd="0" presId="urn:microsoft.com/office/officeart/2005/8/layout/cycle7"/>
    <dgm:cxn modelId="{B53836B1-BD13-40E9-A674-C56DCB29DB7D}" srcId="{1033B0AC-969A-4B8B-9337-44A3BA93B05C}" destId="{09FA40D0-DDE5-418A-B3B5-BD1415B7C294}" srcOrd="1" destOrd="0" parTransId="{6CB02CD1-2D02-4678-89A5-22511A6FC631}" sibTransId="{870F3477-9F07-400E-9A36-BB27F2485C7B}"/>
    <dgm:cxn modelId="{96C30F9F-C0C8-45E6-AAB0-E7B3D95E0B7E}" type="presOf" srcId="{278C83B0-5EB5-477B-8EC4-E61D543AC690}" destId="{DD615265-31AD-4B5E-9E3A-287ABD52E28D}" srcOrd="0" destOrd="0" presId="urn:microsoft.com/office/officeart/2005/8/layout/cycle7"/>
    <dgm:cxn modelId="{8690EC80-0996-4498-A3CE-81B75B1533C7}" srcId="{1033B0AC-969A-4B8B-9337-44A3BA93B05C}" destId="{278C83B0-5EB5-477B-8EC4-E61D543AC690}" srcOrd="2" destOrd="0" parTransId="{0DE8E136-AD32-4E30-B55F-22F8DD9A8AC6}" sibTransId="{37896EA9-CF04-4648-8C15-4828ECB9EAB7}"/>
    <dgm:cxn modelId="{9CD85DF9-0B0B-425E-B931-C5F435E25167}" type="presOf" srcId="{D2BE98D7-831F-429B-BB5F-5C4A49598188}" destId="{8EBE8A6E-C532-46D4-A453-495AFD311E91}" srcOrd="1" destOrd="0" presId="urn:microsoft.com/office/officeart/2005/8/layout/cycle7"/>
    <dgm:cxn modelId="{C212C096-1C42-4208-8EC2-CC701F3F890C}" srcId="{1033B0AC-969A-4B8B-9337-44A3BA93B05C}" destId="{8B35DCB7-2C1F-4780-9331-921F4A4C3F5D}" srcOrd="0" destOrd="0" parTransId="{65227D8B-82AF-4D04-A370-85E1E34743DC}" sibTransId="{D2BE98D7-831F-429B-BB5F-5C4A49598188}"/>
    <dgm:cxn modelId="{B71926FA-A82B-4F6E-9054-F559ECE6FD9B}" type="presOf" srcId="{37896EA9-CF04-4648-8C15-4828ECB9EAB7}" destId="{3A525314-2B5B-42CA-895D-B8CE8DA09702}" srcOrd="0" destOrd="0" presId="urn:microsoft.com/office/officeart/2005/8/layout/cycle7"/>
    <dgm:cxn modelId="{CA504444-907A-4E3D-8ED5-B5421435895F}" type="presOf" srcId="{870F3477-9F07-400E-9A36-BB27F2485C7B}" destId="{F2E4FC8C-DE98-436E-9D76-E2BA51FB10F3}" srcOrd="0" destOrd="0" presId="urn:microsoft.com/office/officeart/2005/8/layout/cycle7"/>
    <dgm:cxn modelId="{EBDEADD9-80E5-4EB3-A38C-E9826812A18D}" type="presOf" srcId="{37896EA9-CF04-4648-8C15-4828ECB9EAB7}" destId="{B38A8504-0D45-4670-818F-60311F21FF0A}" srcOrd="1" destOrd="0" presId="urn:microsoft.com/office/officeart/2005/8/layout/cycle7"/>
    <dgm:cxn modelId="{3DD81963-8162-47F9-B054-BD81434ABD03}" type="presOf" srcId="{09FA40D0-DDE5-418A-B3B5-BD1415B7C294}" destId="{0FFB76EA-C6A5-486A-90D4-6F00D15B566F}" srcOrd="0" destOrd="0" presId="urn:microsoft.com/office/officeart/2005/8/layout/cycle7"/>
    <dgm:cxn modelId="{88445741-D4F5-488E-BDBD-3725824B9EA6}" type="presOf" srcId="{8B35DCB7-2C1F-4780-9331-921F4A4C3F5D}" destId="{0233AC0E-9186-4531-98CF-737A1FAE6EC5}" srcOrd="0" destOrd="0" presId="urn:microsoft.com/office/officeart/2005/8/layout/cycle7"/>
    <dgm:cxn modelId="{E1C8879B-ADCC-45BC-914B-0DCC7A67D605}" type="presOf" srcId="{870F3477-9F07-400E-9A36-BB27F2485C7B}" destId="{040DCED8-B91C-4020-89DB-8A0CEF657F12}" srcOrd="1" destOrd="0" presId="urn:microsoft.com/office/officeart/2005/8/layout/cycle7"/>
    <dgm:cxn modelId="{85890244-51EB-44F9-8C00-A43295A55F18}" type="presOf" srcId="{D2BE98D7-831F-429B-BB5F-5C4A49598188}" destId="{77A1DB29-C768-4C61-9E78-1F1333993C39}" srcOrd="0" destOrd="0" presId="urn:microsoft.com/office/officeart/2005/8/layout/cycle7"/>
    <dgm:cxn modelId="{0516C489-D8D5-4FEE-BDAF-5E5A505B5B38}" type="presParOf" srcId="{CBD802E8-D115-4DF9-B337-F154578BE790}" destId="{0233AC0E-9186-4531-98CF-737A1FAE6EC5}" srcOrd="0" destOrd="0" presId="urn:microsoft.com/office/officeart/2005/8/layout/cycle7"/>
    <dgm:cxn modelId="{5EE92115-FCF1-4920-A9BB-9DD093075BF2}" type="presParOf" srcId="{CBD802E8-D115-4DF9-B337-F154578BE790}" destId="{77A1DB29-C768-4C61-9E78-1F1333993C39}" srcOrd="1" destOrd="0" presId="urn:microsoft.com/office/officeart/2005/8/layout/cycle7"/>
    <dgm:cxn modelId="{F13860F1-527B-4999-BCCA-F399E26D47F6}" type="presParOf" srcId="{77A1DB29-C768-4C61-9E78-1F1333993C39}" destId="{8EBE8A6E-C532-46D4-A453-495AFD311E91}" srcOrd="0" destOrd="0" presId="urn:microsoft.com/office/officeart/2005/8/layout/cycle7"/>
    <dgm:cxn modelId="{871ADF95-B48E-402D-97B4-6BCB4A764907}" type="presParOf" srcId="{CBD802E8-D115-4DF9-B337-F154578BE790}" destId="{0FFB76EA-C6A5-486A-90D4-6F00D15B566F}" srcOrd="2" destOrd="0" presId="urn:microsoft.com/office/officeart/2005/8/layout/cycle7"/>
    <dgm:cxn modelId="{CD5907D4-6C11-4173-8FB5-E7BCC7BABDF2}" type="presParOf" srcId="{CBD802E8-D115-4DF9-B337-F154578BE790}" destId="{F2E4FC8C-DE98-436E-9D76-E2BA51FB10F3}" srcOrd="3" destOrd="0" presId="urn:microsoft.com/office/officeart/2005/8/layout/cycle7"/>
    <dgm:cxn modelId="{85537749-0D65-40C1-A141-D2FEA495745A}" type="presParOf" srcId="{F2E4FC8C-DE98-436E-9D76-E2BA51FB10F3}" destId="{040DCED8-B91C-4020-89DB-8A0CEF657F12}" srcOrd="0" destOrd="0" presId="urn:microsoft.com/office/officeart/2005/8/layout/cycle7"/>
    <dgm:cxn modelId="{C44F40F9-756E-4190-9BAD-6C8922A5818F}" type="presParOf" srcId="{CBD802E8-D115-4DF9-B337-F154578BE790}" destId="{DD615265-31AD-4B5E-9E3A-287ABD52E28D}" srcOrd="4" destOrd="0" presId="urn:microsoft.com/office/officeart/2005/8/layout/cycle7"/>
    <dgm:cxn modelId="{1C55E2F4-1CC1-490C-8CBD-432ACB129F05}" type="presParOf" srcId="{CBD802E8-D115-4DF9-B337-F154578BE790}" destId="{3A525314-2B5B-42CA-895D-B8CE8DA09702}" srcOrd="5" destOrd="0" presId="urn:microsoft.com/office/officeart/2005/8/layout/cycle7"/>
    <dgm:cxn modelId="{219D95FA-B168-4133-A832-84055382C936}" type="presParOf" srcId="{3A525314-2B5B-42CA-895D-B8CE8DA09702}" destId="{B38A8504-0D45-4670-818F-60311F21FF0A}"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772714-B65C-49B6-8319-CCBEA9DF1EB4}" type="doc">
      <dgm:prSet loTypeId="urn:microsoft.com/office/officeart/2008/layout/RadialCluster" loCatId="cycle" qsTypeId="urn:microsoft.com/office/officeart/2005/8/quickstyle/3d3" qsCatId="3D" csTypeId="urn:microsoft.com/office/officeart/2005/8/colors/accent1_2" csCatId="accent1" phldr="1"/>
      <dgm:spPr/>
      <dgm:t>
        <a:bodyPr/>
        <a:lstStyle/>
        <a:p>
          <a:pPr rtl="1"/>
          <a:endParaRPr lang="ar-IQ"/>
        </a:p>
      </dgm:t>
    </dgm:pt>
    <dgm:pt modelId="{D04D2502-C24D-4240-8186-4012E71951E2}">
      <dgm:prSet phldrT="[نص]" custT="1"/>
      <dgm:spPr/>
      <dgm:t>
        <a:bodyPr/>
        <a:lstStyle/>
        <a:p>
          <a:pPr rtl="1"/>
          <a:r>
            <a:rPr lang="ar-IQ" sz="4000" dirty="0" smtClean="0"/>
            <a:t>السلطة الرسمية</a:t>
          </a:r>
          <a:endParaRPr lang="ar-IQ" sz="4000" dirty="0"/>
        </a:p>
      </dgm:t>
    </dgm:pt>
    <dgm:pt modelId="{F07BDFA0-8C8C-4F71-ACEF-6626970AD684}" type="parTrans" cxnId="{6F77B70C-5C05-4AC9-8788-7CF7AC4FC034}">
      <dgm:prSet/>
      <dgm:spPr/>
      <dgm:t>
        <a:bodyPr/>
        <a:lstStyle/>
        <a:p>
          <a:pPr rtl="1"/>
          <a:endParaRPr lang="ar-IQ" sz="2000"/>
        </a:p>
      </dgm:t>
    </dgm:pt>
    <dgm:pt modelId="{10A9920E-6982-4891-8693-882DF211F0C1}" type="sibTrans" cxnId="{6F77B70C-5C05-4AC9-8788-7CF7AC4FC034}">
      <dgm:prSet/>
      <dgm:spPr/>
      <dgm:t>
        <a:bodyPr/>
        <a:lstStyle/>
        <a:p>
          <a:pPr rtl="1"/>
          <a:endParaRPr lang="ar-IQ" sz="2000"/>
        </a:p>
      </dgm:t>
    </dgm:pt>
    <dgm:pt modelId="{12478FB6-2482-4AC7-9C2B-8C06632CB00B}">
      <dgm:prSet phldrT="[نص]" custT="1"/>
      <dgm:spPr/>
      <dgm:t>
        <a:bodyPr/>
        <a:lstStyle/>
        <a:p>
          <a:pPr rtl="1"/>
          <a:r>
            <a:rPr lang="ar-IQ" sz="4000" b="1" dirty="0" smtClean="0"/>
            <a:t>قوة المكافاة</a:t>
          </a:r>
          <a:endParaRPr lang="ar-IQ" sz="4000" b="1" dirty="0"/>
        </a:p>
      </dgm:t>
    </dgm:pt>
    <dgm:pt modelId="{4EC12F29-C2B3-466F-B953-E7A9073D0376}" type="parTrans" cxnId="{EAD56B89-35E7-4948-A52A-6783BF367A69}">
      <dgm:prSet/>
      <dgm:spPr/>
      <dgm:t>
        <a:bodyPr/>
        <a:lstStyle/>
        <a:p>
          <a:pPr rtl="1"/>
          <a:endParaRPr lang="ar-IQ" sz="2000"/>
        </a:p>
      </dgm:t>
    </dgm:pt>
    <dgm:pt modelId="{64C84707-F2E3-4CC5-899B-888F93AB572B}" type="sibTrans" cxnId="{EAD56B89-35E7-4948-A52A-6783BF367A69}">
      <dgm:prSet/>
      <dgm:spPr/>
      <dgm:t>
        <a:bodyPr/>
        <a:lstStyle/>
        <a:p>
          <a:pPr rtl="1"/>
          <a:endParaRPr lang="ar-IQ" sz="2000"/>
        </a:p>
      </dgm:t>
    </dgm:pt>
    <dgm:pt modelId="{51527719-6D41-4626-BDB6-5B198089C05F}">
      <dgm:prSet phldrT="[نص]" custT="1"/>
      <dgm:spPr/>
      <dgm:t>
        <a:bodyPr/>
        <a:lstStyle/>
        <a:p>
          <a:pPr rtl="1"/>
          <a:r>
            <a:rPr lang="ar-IQ" sz="4000" b="1" dirty="0" smtClean="0"/>
            <a:t>قوة الاكراه</a:t>
          </a:r>
          <a:endParaRPr lang="ar-IQ" sz="4000" b="1" dirty="0"/>
        </a:p>
      </dgm:t>
    </dgm:pt>
    <dgm:pt modelId="{62D43494-7AA9-4F8C-9F93-2BE15F92A0E6}" type="parTrans" cxnId="{19A77D1E-56FC-4844-978A-0379F08D1C4D}">
      <dgm:prSet/>
      <dgm:spPr/>
      <dgm:t>
        <a:bodyPr/>
        <a:lstStyle/>
        <a:p>
          <a:pPr rtl="1"/>
          <a:endParaRPr lang="ar-IQ" sz="2000"/>
        </a:p>
      </dgm:t>
    </dgm:pt>
    <dgm:pt modelId="{B04949C4-D537-42E2-BD30-5E852AAE7702}" type="sibTrans" cxnId="{19A77D1E-56FC-4844-978A-0379F08D1C4D}">
      <dgm:prSet/>
      <dgm:spPr/>
      <dgm:t>
        <a:bodyPr/>
        <a:lstStyle/>
        <a:p>
          <a:pPr rtl="1"/>
          <a:endParaRPr lang="ar-IQ" sz="2000"/>
        </a:p>
      </dgm:t>
    </dgm:pt>
    <dgm:pt modelId="{DB12E448-1BCD-479F-B817-A60086AE81C5}">
      <dgm:prSet phldrT="[نص]" custT="1"/>
      <dgm:spPr/>
      <dgm:t>
        <a:bodyPr/>
        <a:lstStyle/>
        <a:p>
          <a:pPr rtl="1"/>
          <a:r>
            <a:rPr lang="ar-IQ" sz="4000" b="1" dirty="0" smtClean="0"/>
            <a:t>السلطة</a:t>
          </a:r>
          <a:r>
            <a:rPr lang="ar-IQ" sz="2800" b="1" dirty="0" smtClean="0"/>
            <a:t> القانونية</a:t>
          </a:r>
          <a:endParaRPr lang="ar-IQ" sz="2800" b="1" dirty="0"/>
        </a:p>
      </dgm:t>
    </dgm:pt>
    <dgm:pt modelId="{17EA7244-0C69-4201-BEA3-9B3A6DC11615}" type="parTrans" cxnId="{041DCD0B-D779-4C4C-AC17-1ABE95BD9626}">
      <dgm:prSet/>
      <dgm:spPr/>
      <dgm:t>
        <a:bodyPr/>
        <a:lstStyle/>
        <a:p>
          <a:pPr rtl="1"/>
          <a:endParaRPr lang="ar-IQ" sz="2000"/>
        </a:p>
      </dgm:t>
    </dgm:pt>
    <dgm:pt modelId="{ACC9D6DE-09E4-44E7-BD29-541A00D0C9E6}" type="sibTrans" cxnId="{041DCD0B-D779-4C4C-AC17-1ABE95BD9626}">
      <dgm:prSet/>
      <dgm:spPr/>
      <dgm:t>
        <a:bodyPr/>
        <a:lstStyle/>
        <a:p>
          <a:pPr rtl="1"/>
          <a:endParaRPr lang="ar-IQ" sz="2000"/>
        </a:p>
      </dgm:t>
    </dgm:pt>
    <dgm:pt modelId="{32AAB327-4A4D-4EA9-9242-8B8AEF2D0EF1}" type="pres">
      <dgm:prSet presAssocID="{52772714-B65C-49B6-8319-CCBEA9DF1EB4}" presName="Name0" presStyleCnt="0">
        <dgm:presLayoutVars>
          <dgm:chMax val="1"/>
          <dgm:chPref val="1"/>
          <dgm:dir/>
          <dgm:animOne val="branch"/>
          <dgm:animLvl val="lvl"/>
        </dgm:presLayoutVars>
      </dgm:prSet>
      <dgm:spPr/>
      <dgm:t>
        <a:bodyPr/>
        <a:lstStyle/>
        <a:p>
          <a:pPr rtl="1"/>
          <a:endParaRPr lang="ar-IQ"/>
        </a:p>
      </dgm:t>
    </dgm:pt>
    <dgm:pt modelId="{2E42B3AB-F749-4B5E-A25F-4A2B00417A1D}" type="pres">
      <dgm:prSet presAssocID="{D04D2502-C24D-4240-8186-4012E71951E2}" presName="singleCycle" presStyleCnt="0"/>
      <dgm:spPr/>
    </dgm:pt>
    <dgm:pt modelId="{A3251C90-3B6A-4432-9006-D624F976270B}" type="pres">
      <dgm:prSet presAssocID="{D04D2502-C24D-4240-8186-4012E71951E2}" presName="singleCenter" presStyleLbl="node1" presStyleIdx="0" presStyleCnt="4" custScaleX="129750" custScaleY="149245">
        <dgm:presLayoutVars>
          <dgm:chMax val="7"/>
          <dgm:chPref val="7"/>
        </dgm:presLayoutVars>
      </dgm:prSet>
      <dgm:spPr/>
      <dgm:t>
        <a:bodyPr/>
        <a:lstStyle/>
        <a:p>
          <a:pPr rtl="1"/>
          <a:endParaRPr lang="ar-IQ"/>
        </a:p>
      </dgm:t>
    </dgm:pt>
    <dgm:pt modelId="{B0B965FB-037F-4E70-9288-BBE344E80AE6}" type="pres">
      <dgm:prSet presAssocID="{4EC12F29-C2B3-466F-B953-E7A9073D0376}" presName="Name56" presStyleLbl="parChTrans1D2" presStyleIdx="0" presStyleCnt="3"/>
      <dgm:spPr/>
      <dgm:t>
        <a:bodyPr/>
        <a:lstStyle/>
        <a:p>
          <a:pPr rtl="1"/>
          <a:endParaRPr lang="ar-IQ"/>
        </a:p>
      </dgm:t>
    </dgm:pt>
    <dgm:pt modelId="{C47DE7C6-BCA3-4AF5-A6A9-27EEEA5F5607}" type="pres">
      <dgm:prSet presAssocID="{12478FB6-2482-4AC7-9C2B-8C06632CB00B}" presName="text0" presStyleLbl="node1" presStyleIdx="1" presStyleCnt="4" custScaleX="195896" custRadScaleRad="107701" custRadScaleInc="-1279">
        <dgm:presLayoutVars>
          <dgm:bulletEnabled val="1"/>
        </dgm:presLayoutVars>
      </dgm:prSet>
      <dgm:spPr/>
      <dgm:t>
        <a:bodyPr/>
        <a:lstStyle/>
        <a:p>
          <a:pPr rtl="1"/>
          <a:endParaRPr lang="ar-IQ"/>
        </a:p>
      </dgm:t>
    </dgm:pt>
    <dgm:pt modelId="{ABF58B92-31D1-4A55-8F62-64CFD7A22D7B}" type="pres">
      <dgm:prSet presAssocID="{62D43494-7AA9-4F8C-9F93-2BE15F92A0E6}" presName="Name56" presStyleLbl="parChTrans1D2" presStyleIdx="1" presStyleCnt="3"/>
      <dgm:spPr/>
      <dgm:t>
        <a:bodyPr/>
        <a:lstStyle/>
        <a:p>
          <a:pPr rtl="1"/>
          <a:endParaRPr lang="ar-IQ"/>
        </a:p>
      </dgm:t>
    </dgm:pt>
    <dgm:pt modelId="{C7F28165-69E6-477D-B0A7-D860DC7AE979}" type="pres">
      <dgm:prSet presAssocID="{51527719-6D41-4626-BDB6-5B198089C05F}" presName="text0" presStyleLbl="node1" presStyleIdx="2" presStyleCnt="4" custScaleX="193255" custRadScaleRad="145173" custRadScaleInc="-15437">
        <dgm:presLayoutVars>
          <dgm:bulletEnabled val="1"/>
        </dgm:presLayoutVars>
      </dgm:prSet>
      <dgm:spPr/>
      <dgm:t>
        <a:bodyPr/>
        <a:lstStyle/>
        <a:p>
          <a:pPr rtl="1"/>
          <a:endParaRPr lang="ar-IQ"/>
        </a:p>
      </dgm:t>
    </dgm:pt>
    <dgm:pt modelId="{A0547C16-8533-4649-BFE1-B0862E570652}" type="pres">
      <dgm:prSet presAssocID="{17EA7244-0C69-4201-BEA3-9B3A6DC11615}" presName="Name56" presStyleLbl="parChTrans1D2" presStyleIdx="2" presStyleCnt="3"/>
      <dgm:spPr/>
      <dgm:t>
        <a:bodyPr/>
        <a:lstStyle/>
        <a:p>
          <a:pPr rtl="1"/>
          <a:endParaRPr lang="ar-IQ"/>
        </a:p>
      </dgm:t>
    </dgm:pt>
    <dgm:pt modelId="{860A6EB4-FA4C-4BF6-8C78-F429A3521C11}" type="pres">
      <dgm:prSet presAssocID="{DB12E448-1BCD-479F-B817-A60086AE81C5}" presName="text0" presStyleLbl="node1" presStyleIdx="3" presStyleCnt="4" custScaleX="186056" custRadScaleRad="155932" custRadScaleInc="12857">
        <dgm:presLayoutVars>
          <dgm:bulletEnabled val="1"/>
        </dgm:presLayoutVars>
      </dgm:prSet>
      <dgm:spPr/>
      <dgm:t>
        <a:bodyPr/>
        <a:lstStyle/>
        <a:p>
          <a:pPr rtl="1"/>
          <a:endParaRPr lang="ar-IQ"/>
        </a:p>
      </dgm:t>
    </dgm:pt>
  </dgm:ptLst>
  <dgm:cxnLst>
    <dgm:cxn modelId="{B7BF5434-2A7E-4F8B-8C99-8BBF1EE8C382}" type="presOf" srcId="{DB12E448-1BCD-479F-B817-A60086AE81C5}" destId="{860A6EB4-FA4C-4BF6-8C78-F429A3521C11}" srcOrd="0" destOrd="0" presId="urn:microsoft.com/office/officeart/2008/layout/RadialCluster"/>
    <dgm:cxn modelId="{E3812659-8F8F-4544-A29E-5D74F9C343ED}" type="presOf" srcId="{52772714-B65C-49B6-8319-CCBEA9DF1EB4}" destId="{32AAB327-4A4D-4EA9-9242-8B8AEF2D0EF1}" srcOrd="0" destOrd="0" presId="urn:microsoft.com/office/officeart/2008/layout/RadialCluster"/>
    <dgm:cxn modelId="{29F6521C-F3A4-47DD-86AA-BC0E3FE60E14}" type="presOf" srcId="{4EC12F29-C2B3-466F-B953-E7A9073D0376}" destId="{B0B965FB-037F-4E70-9288-BBE344E80AE6}" srcOrd="0" destOrd="0" presId="urn:microsoft.com/office/officeart/2008/layout/RadialCluster"/>
    <dgm:cxn modelId="{B1D4A52A-C722-4615-970E-6D42E097EA5A}" type="presOf" srcId="{17EA7244-0C69-4201-BEA3-9B3A6DC11615}" destId="{A0547C16-8533-4649-BFE1-B0862E570652}" srcOrd="0" destOrd="0" presId="urn:microsoft.com/office/officeart/2008/layout/RadialCluster"/>
    <dgm:cxn modelId="{6F77B70C-5C05-4AC9-8788-7CF7AC4FC034}" srcId="{52772714-B65C-49B6-8319-CCBEA9DF1EB4}" destId="{D04D2502-C24D-4240-8186-4012E71951E2}" srcOrd="0" destOrd="0" parTransId="{F07BDFA0-8C8C-4F71-ACEF-6626970AD684}" sibTransId="{10A9920E-6982-4891-8693-882DF211F0C1}"/>
    <dgm:cxn modelId="{0EDFB165-9BA7-4FD4-BB92-738F07B77811}" type="presOf" srcId="{51527719-6D41-4626-BDB6-5B198089C05F}" destId="{C7F28165-69E6-477D-B0A7-D860DC7AE979}" srcOrd="0" destOrd="0" presId="urn:microsoft.com/office/officeart/2008/layout/RadialCluster"/>
    <dgm:cxn modelId="{E0445F5B-32CA-4E6A-AE6C-695F79F45642}" type="presOf" srcId="{12478FB6-2482-4AC7-9C2B-8C06632CB00B}" destId="{C47DE7C6-BCA3-4AF5-A6A9-27EEEA5F5607}" srcOrd="0" destOrd="0" presId="urn:microsoft.com/office/officeart/2008/layout/RadialCluster"/>
    <dgm:cxn modelId="{EAD56B89-35E7-4948-A52A-6783BF367A69}" srcId="{D04D2502-C24D-4240-8186-4012E71951E2}" destId="{12478FB6-2482-4AC7-9C2B-8C06632CB00B}" srcOrd="0" destOrd="0" parTransId="{4EC12F29-C2B3-466F-B953-E7A9073D0376}" sibTransId="{64C84707-F2E3-4CC5-899B-888F93AB572B}"/>
    <dgm:cxn modelId="{FE37E91A-D0CC-4B55-8DEE-BA4FBBF7D424}" type="presOf" srcId="{D04D2502-C24D-4240-8186-4012E71951E2}" destId="{A3251C90-3B6A-4432-9006-D624F976270B}" srcOrd="0" destOrd="0" presId="urn:microsoft.com/office/officeart/2008/layout/RadialCluster"/>
    <dgm:cxn modelId="{55CE76F8-938D-4CD2-A89F-23CE4EF63E3B}" type="presOf" srcId="{62D43494-7AA9-4F8C-9F93-2BE15F92A0E6}" destId="{ABF58B92-31D1-4A55-8F62-64CFD7A22D7B}" srcOrd="0" destOrd="0" presId="urn:microsoft.com/office/officeart/2008/layout/RadialCluster"/>
    <dgm:cxn modelId="{041DCD0B-D779-4C4C-AC17-1ABE95BD9626}" srcId="{D04D2502-C24D-4240-8186-4012E71951E2}" destId="{DB12E448-1BCD-479F-B817-A60086AE81C5}" srcOrd="2" destOrd="0" parTransId="{17EA7244-0C69-4201-BEA3-9B3A6DC11615}" sibTransId="{ACC9D6DE-09E4-44E7-BD29-541A00D0C9E6}"/>
    <dgm:cxn modelId="{19A77D1E-56FC-4844-978A-0379F08D1C4D}" srcId="{D04D2502-C24D-4240-8186-4012E71951E2}" destId="{51527719-6D41-4626-BDB6-5B198089C05F}" srcOrd="1" destOrd="0" parTransId="{62D43494-7AA9-4F8C-9F93-2BE15F92A0E6}" sibTransId="{B04949C4-D537-42E2-BD30-5E852AAE7702}"/>
    <dgm:cxn modelId="{157250D3-F82F-4802-9C5D-767FBB895F08}" type="presParOf" srcId="{32AAB327-4A4D-4EA9-9242-8B8AEF2D0EF1}" destId="{2E42B3AB-F749-4B5E-A25F-4A2B00417A1D}" srcOrd="0" destOrd="0" presId="urn:microsoft.com/office/officeart/2008/layout/RadialCluster"/>
    <dgm:cxn modelId="{EA8A2D4D-35DE-43D2-9DF8-3077343F88AE}" type="presParOf" srcId="{2E42B3AB-F749-4B5E-A25F-4A2B00417A1D}" destId="{A3251C90-3B6A-4432-9006-D624F976270B}" srcOrd="0" destOrd="0" presId="urn:microsoft.com/office/officeart/2008/layout/RadialCluster"/>
    <dgm:cxn modelId="{66A8F48C-13B7-4145-9536-D70095B94554}" type="presParOf" srcId="{2E42B3AB-F749-4B5E-A25F-4A2B00417A1D}" destId="{B0B965FB-037F-4E70-9288-BBE344E80AE6}" srcOrd="1" destOrd="0" presId="urn:microsoft.com/office/officeart/2008/layout/RadialCluster"/>
    <dgm:cxn modelId="{FD080186-692A-4616-B970-9735219440E5}" type="presParOf" srcId="{2E42B3AB-F749-4B5E-A25F-4A2B00417A1D}" destId="{C47DE7C6-BCA3-4AF5-A6A9-27EEEA5F5607}" srcOrd="2" destOrd="0" presId="urn:microsoft.com/office/officeart/2008/layout/RadialCluster"/>
    <dgm:cxn modelId="{BEF18027-C4C3-4029-9418-12168BB0AEF5}" type="presParOf" srcId="{2E42B3AB-F749-4B5E-A25F-4A2B00417A1D}" destId="{ABF58B92-31D1-4A55-8F62-64CFD7A22D7B}" srcOrd="3" destOrd="0" presId="urn:microsoft.com/office/officeart/2008/layout/RadialCluster"/>
    <dgm:cxn modelId="{9EA388DA-D54F-4254-A4A6-8D536972810E}" type="presParOf" srcId="{2E42B3AB-F749-4B5E-A25F-4A2B00417A1D}" destId="{C7F28165-69E6-477D-B0A7-D860DC7AE979}" srcOrd="4" destOrd="0" presId="urn:microsoft.com/office/officeart/2008/layout/RadialCluster"/>
    <dgm:cxn modelId="{693124F9-4DE6-4F0B-9570-54B79EB0EB4D}" type="presParOf" srcId="{2E42B3AB-F749-4B5E-A25F-4A2B00417A1D}" destId="{A0547C16-8533-4649-BFE1-B0862E570652}" srcOrd="5" destOrd="0" presId="urn:microsoft.com/office/officeart/2008/layout/RadialCluster"/>
    <dgm:cxn modelId="{8421C699-FCCC-4520-A022-BBE9B599F837}" type="presParOf" srcId="{2E42B3AB-F749-4B5E-A25F-4A2B00417A1D}" destId="{860A6EB4-FA4C-4BF6-8C78-F429A3521C1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E7DA9D-CE4A-47A8-B630-A616FB1CC71C}" type="doc">
      <dgm:prSet loTypeId="urn:microsoft.com/office/officeart/2005/8/layout/equation2" loCatId="relationship" qsTypeId="urn:microsoft.com/office/officeart/2009/2/quickstyle/3d8" qsCatId="3D" csTypeId="urn:microsoft.com/office/officeart/2005/8/colors/accent1_2" csCatId="accent1" phldr="1"/>
      <dgm:spPr/>
    </dgm:pt>
    <dgm:pt modelId="{4F627E5F-4690-438E-9C9E-B332F119D313}">
      <dgm:prSet phldrT="[نص]" custT="1"/>
      <dgm:spPr/>
      <dgm:t>
        <a:bodyPr/>
        <a:lstStyle/>
        <a:p>
          <a:pPr rtl="1"/>
          <a:r>
            <a:rPr lang="ar-IQ" sz="3200" b="1" dirty="0" smtClean="0"/>
            <a:t>قوة التخصص</a:t>
          </a:r>
          <a:endParaRPr lang="ar-IQ" sz="3200" b="1" dirty="0"/>
        </a:p>
      </dgm:t>
    </dgm:pt>
    <dgm:pt modelId="{90614028-D429-44F9-869C-81289457485B}" type="parTrans" cxnId="{E0AF88C6-32F2-41EA-A8CD-2D6512D97822}">
      <dgm:prSet/>
      <dgm:spPr/>
      <dgm:t>
        <a:bodyPr/>
        <a:lstStyle/>
        <a:p>
          <a:pPr rtl="1"/>
          <a:endParaRPr lang="ar-IQ"/>
        </a:p>
      </dgm:t>
    </dgm:pt>
    <dgm:pt modelId="{F9026859-A9E7-4A01-95A9-17DD8480B709}" type="sibTrans" cxnId="{E0AF88C6-32F2-41EA-A8CD-2D6512D97822}">
      <dgm:prSet/>
      <dgm:spPr/>
      <dgm:t>
        <a:bodyPr/>
        <a:lstStyle/>
        <a:p>
          <a:pPr rtl="1"/>
          <a:endParaRPr lang="ar-IQ"/>
        </a:p>
      </dgm:t>
    </dgm:pt>
    <dgm:pt modelId="{15F32BF9-E652-40B0-BA5E-1011A32C3332}">
      <dgm:prSet phldrT="[نص]" custT="1"/>
      <dgm:spPr/>
      <dgm:t>
        <a:bodyPr/>
        <a:lstStyle/>
        <a:p>
          <a:pPr rtl="1"/>
          <a:r>
            <a:rPr lang="ar-IQ" sz="3600" b="1" dirty="0" smtClean="0"/>
            <a:t>قوة الاعجاب </a:t>
          </a:r>
          <a:endParaRPr lang="ar-IQ" sz="3600" b="1" dirty="0"/>
        </a:p>
      </dgm:t>
    </dgm:pt>
    <dgm:pt modelId="{B725A232-2835-4BE3-886B-F9A3CC73CD96}" type="parTrans" cxnId="{99E9679F-F19F-4959-A284-97F99E0DFCBF}">
      <dgm:prSet/>
      <dgm:spPr/>
      <dgm:t>
        <a:bodyPr/>
        <a:lstStyle/>
        <a:p>
          <a:pPr rtl="1"/>
          <a:endParaRPr lang="ar-IQ"/>
        </a:p>
      </dgm:t>
    </dgm:pt>
    <dgm:pt modelId="{83568D67-D25C-40F0-A3E6-43C110C0B0D3}" type="sibTrans" cxnId="{99E9679F-F19F-4959-A284-97F99E0DFCBF}">
      <dgm:prSet/>
      <dgm:spPr/>
      <dgm:t>
        <a:bodyPr/>
        <a:lstStyle/>
        <a:p>
          <a:pPr rtl="1"/>
          <a:endParaRPr lang="ar-IQ"/>
        </a:p>
      </dgm:t>
    </dgm:pt>
    <dgm:pt modelId="{69A4790B-42FA-48FD-8577-FE63F2CA783C}">
      <dgm:prSet phldrT="[نص]"/>
      <dgm:spPr/>
      <dgm:t>
        <a:bodyPr/>
        <a:lstStyle/>
        <a:p>
          <a:pPr rtl="1"/>
          <a:r>
            <a:rPr lang="ar-IQ" b="1" dirty="0" smtClean="0"/>
            <a:t>قوة التأثير </a:t>
          </a:r>
          <a:endParaRPr lang="ar-IQ" b="1" dirty="0"/>
        </a:p>
      </dgm:t>
    </dgm:pt>
    <dgm:pt modelId="{DF5C9CE2-840A-492C-8D3A-24F5AB7769F9}" type="parTrans" cxnId="{7972E9CD-BBA8-48E5-965E-00CC741577E9}">
      <dgm:prSet/>
      <dgm:spPr/>
      <dgm:t>
        <a:bodyPr/>
        <a:lstStyle/>
        <a:p>
          <a:pPr rtl="1"/>
          <a:endParaRPr lang="ar-IQ"/>
        </a:p>
      </dgm:t>
    </dgm:pt>
    <dgm:pt modelId="{76D80BC0-7F39-410B-8D9C-5157FECB701D}" type="sibTrans" cxnId="{7972E9CD-BBA8-48E5-965E-00CC741577E9}">
      <dgm:prSet/>
      <dgm:spPr/>
      <dgm:t>
        <a:bodyPr/>
        <a:lstStyle/>
        <a:p>
          <a:pPr rtl="1"/>
          <a:endParaRPr lang="ar-IQ"/>
        </a:p>
      </dgm:t>
    </dgm:pt>
    <dgm:pt modelId="{460D05E5-0E6B-48AD-8004-8CE56875AC1E}" type="pres">
      <dgm:prSet presAssocID="{15E7DA9D-CE4A-47A8-B630-A616FB1CC71C}" presName="Name0" presStyleCnt="0">
        <dgm:presLayoutVars>
          <dgm:dir/>
          <dgm:resizeHandles val="exact"/>
        </dgm:presLayoutVars>
      </dgm:prSet>
      <dgm:spPr/>
    </dgm:pt>
    <dgm:pt modelId="{F1D5B0A6-4704-4E9A-93A4-B9F9C2D75156}" type="pres">
      <dgm:prSet presAssocID="{15E7DA9D-CE4A-47A8-B630-A616FB1CC71C}" presName="vNodes" presStyleCnt="0"/>
      <dgm:spPr/>
    </dgm:pt>
    <dgm:pt modelId="{A79354F6-0C2E-4843-8982-9699347453E7}" type="pres">
      <dgm:prSet presAssocID="{4F627E5F-4690-438E-9C9E-B332F119D313}" presName="node" presStyleLbl="node1" presStyleIdx="0" presStyleCnt="3">
        <dgm:presLayoutVars>
          <dgm:bulletEnabled val="1"/>
        </dgm:presLayoutVars>
      </dgm:prSet>
      <dgm:spPr/>
      <dgm:t>
        <a:bodyPr/>
        <a:lstStyle/>
        <a:p>
          <a:pPr rtl="1"/>
          <a:endParaRPr lang="ar-IQ"/>
        </a:p>
      </dgm:t>
    </dgm:pt>
    <dgm:pt modelId="{543C7B76-E3CE-48E9-B71B-3BB3A457B8AA}" type="pres">
      <dgm:prSet presAssocID="{F9026859-A9E7-4A01-95A9-17DD8480B709}" presName="spacerT" presStyleCnt="0"/>
      <dgm:spPr/>
    </dgm:pt>
    <dgm:pt modelId="{57F493CD-6740-4B3A-93DC-A922E7C149BB}" type="pres">
      <dgm:prSet presAssocID="{F9026859-A9E7-4A01-95A9-17DD8480B709}" presName="sibTrans" presStyleLbl="sibTrans2D1" presStyleIdx="0" presStyleCnt="2"/>
      <dgm:spPr/>
      <dgm:t>
        <a:bodyPr/>
        <a:lstStyle/>
        <a:p>
          <a:pPr rtl="1"/>
          <a:endParaRPr lang="ar-IQ"/>
        </a:p>
      </dgm:t>
    </dgm:pt>
    <dgm:pt modelId="{7E284942-1EF1-4DDA-BBC7-8F7E19FBAA7F}" type="pres">
      <dgm:prSet presAssocID="{F9026859-A9E7-4A01-95A9-17DD8480B709}" presName="spacerB" presStyleCnt="0"/>
      <dgm:spPr/>
    </dgm:pt>
    <dgm:pt modelId="{11244ED1-D509-4608-99C9-78AB8944C558}" type="pres">
      <dgm:prSet presAssocID="{15F32BF9-E652-40B0-BA5E-1011A32C3332}" presName="node" presStyleLbl="node1" presStyleIdx="1" presStyleCnt="3">
        <dgm:presLayoutVars>
          <dgm:bulletEnabled val="1"/>
        </dgm:presLayoutVars>
      </dgm:prSet>
      <dgm:spPr/>
      <dgm:t>
        <a:bodyPr/>
        <a:lstStyle/>
        <a:p>
          <a:pPr rtl="1"/>
          <a:endParaRPr lang="ar-IQ"/>
        </a:p>
      </dgm:t>
    </dgm:pt>
    <dgm:pt modelId="{2EE343CC-F1E2-4C73-93B4-A8D53568961A}" type="pres">
      <dgm:prSet presAssocID="{15E7DA9D-CE4A-47A8-B630-A616FB1CC71C}" presName="sibTransLast" presStyleLbl="sibTrans2D1" presStyleIdx="1" presStyleCnt="2"/>
      <dgm:spPr/>
      <dgm:t>
        <a:bodyPr/>
        <a:lstStyle/>
        <a:p>
          <a:pPr rtl="1"/>
          <a:endParaRPr lang="ar-IQ"/>
        </a:p>
      </dgm:t>
    </dgm:pt>
    <dgm:pt modelId="{900CE7EE-FB2B-4C35-81A3-D1AA0B0FA59C}" type="pres">
      <dgm:prSet presAssocID="{15E7DA9D-CE4A-47A8-B630-A616FB1CC71C}" presName="connectorText" presStyleLbl="sibTrans2D1" presStyleIdx="1" presStyleCnt="2"/>
      <dgm:spPr/>
      <dgm:t>
        <a:bodyPr/>
        <a:lstStyle/>
        <a:p>
          <a:pPr rtl="1"/>
          <a:endParaRPr lang="ar-IQ"/>
        </a:p>
      </dgm:t>
    </dgm:pt>
    <dgm:pt modelId="{E9DA7058-FB22-4D20-B05D-4048D5F634CC}" type="pres">
      <dgm:prSet presAssocID="{15E7DA9D-CE4A-47A8-B630-A616FB1CC71C}" presName="lastNode" presStyleLbl="node1" presStyleIdx="2" presStyleCnt="3">
        <dgm:presLayoutVars>
          <dgm:bulletEnabled val="1"/>
        </dgm:presLayoutVars>
      </dgm:prSet>
      <dgm:spPr/>
      <dgm:t>
        <a:bodyPr/>
        <a:lstStyle/>
        <a:p>
          <a:pPr rtl="1"/>
          <a:endParaRPr lang="ar-IQ"/>
        </a:p>
      </dgm:t>
    </dgm:pt>
  </dgm:ptLst>
  <dgm:cxnLst>
    <dgm:cxn modelId="{7972E9CD-BBA8-48E5-965E-00CC741577E9}" srcId="{15E7DA9D-CE4A-47A8-B630-A616FB1CC71C}" destId="{69A4790B-42FA-48FD-8577-FE63F2CA783C}" srcOrd="2" destOrd="0" parTransId="{DF5C9CE2-840A-492C-8D3A-24F5AB7769F9}" sibTransId="{76D80BC0-7F39-410B-8D9C-5157FECB701D}"/>
    <dgm:cxn modelId="{2829D59A-D9EE-4C52-8DE0-DE11E80427DE}" type="presOf" srcId="{69A4790B-42FA-48FD-8577-FE63F2CA783C}" destId="{E9DA7058-FB22-4D20-B05D-4048D5F634CC}" srcOrd="0" destOrd="0" presId="urn:microsoft.com/office/officeart/2005/8/layout/equation2"/>
    <dgm:cxn modelId="{154E1B55-8866-458C-9AD5-4334B25295AA}" type="presOf" srcId="{15E7DA9D-CE4A-47A8-B630-A616FB1CC71C}" destId="{460D05E5-0E6B-48AD-8004-8CE56875AC1E}" srcOrd="0" destOrd="0" presId="urn:microsoft.com/office/officeart/2005/8/layout/equation2"/>
    <dgm:cxn modelId="{99E9679F-F19F-4959-A284-97F99E0DFCBF}" srcId="{15E7DA9D-CE4A-47A8-B630-A616FB1CC71C}" destId="{15F32BF9-E652-40B0-BA5E-1011A32C3332}" srcOrd="1" destOrd="0" parTransId="{B725A232-2835-4BE3-886B-F9A3CC73CD96}" sibTransId="{83568D67-D25C-40F0-A3E6-43C110C0B0D3}"/>
    <dgm:cxn modelId="{7E8A1F34-3B5E-48D4-971D-121BA6F85B97}" type="presOf" srcId="{15F32BF9-E652-40B0-BA5E-1011A32C3332}" destId="{11244ED1-D509-4608-99C9-78AB8944C558}" srcOrd="0" destOrd="0" presId="urn:microsoft.com/office/officeart/2005/8/layout/equation2"/>
    <dgm:cxn modelId="{50826F88-651C-4B7E-99B5-7238F3AE74A0}" type="presOf" srcId="{83568D67-D25C-40F0-A3E6-43C110C0B0D3}" destId="{900CE7EE-FB2B-4C35-81A3-D1AA0B0FA59C}" srcOrd="1" destOrd="0" presId="urn:microsoft.com/office/officeart/2005/8/layout/equation2"/>
    <dgm:cxn modelId="{BC171A0F-7DD6-4DBD-A930-178D91F231A9}" type="presOf" srcId="{F9026859-A9E7-4A01-95A9-17DD8480B709}" destId="{57F493CD-6740-4B3A-93DC-A922E7C149BB}" srcOrd="0" destOrd="0" presId="urn:microsoft.com/office/officeart/2005/8/layout/equation2"/>
    <dgm:cxn modelId="{057DF2FD-4064-427E-AB58-D7F5D9815175}" type="presOf" srcId="{4F627E5F-4690-438E-9C9E-B332F119D313}" destId="{A79354F6-0C2E-4843-8982-9699347453E7}" srcOrd="0" destOrd="0" presId="urn:microsoft.com/office/officeart/2005/8/layout/equation2"/>
    <dgm:cxn modelId="{0ADB6348-C64C-474B-95BF-EB169F9E831F}" type="presOf" srcId="{83568D67-D25C-40F0-A3E6-43C110C0B0D3}" destId="{2EE343CC-F1E2-4C73-93B4-A8D53568961A}" srcOrd="0" destOrd="0" presId="urn:microsoft.com/office/officeart/2005/8/layout/equation2"/>
    <dgm:cxn modelId="{E0AF88C6-32F2-41EA-A8CD-2D6512D97822}" srcId="{15E7DA9D-CE4A-47A8-B630-A616FB1CC71C}" destId="{4F627E5F-4690-438E-9C9E-B332F119D313}" srcOrd="0" destOrd="0" parTransId="{90614028-D429-44F9-869C-81289457485B}" sibTransId="{F9026859-A9E7-4A01-95A9-17DD8480B709}"/>
    <dgm:cxn modelId="{D221FA14-5907-49DF-9897-AFED6A36E5D2}" type="presParOf" srcId="{460D05E5-0E6B-48AD-8004-8CE56875AC1E}" destId="{F1D5B0A6-4704-4E9A-93A4-B9F9C2D75156}" srcOrd="0" destOrd="0" presId="urn:microsoft.com/office/officeart/2005/8/layout/equation2"/>
    <dgm:cxn modelId="{98631E09-A8B7-491D-A668-D11204DEBF57}" type="presParOf" srcId="{F1D5B0A6-4704-4E9A-93A4-B9F9C2D75156}" destId="{A79354F6-0C2E-4843-8982-9699347453E7}" srcOrd="0" destOrd="0" presId="urn:microsoft.com/office/officeart/2005/8/layout/equation2"/>
    <dgm:cxn modelId="{2434829D-3409-4913-B97F-6AA2CBF834BB}" type="presParOf" srcId="{F1D5B0A6-4704-4E9A-93A4-B9F9C2D75156}" destId="{543C7B76-E3CE-48E9-B71B-3BB3A457B8AA}" srcOrd="1" destOrd="0" presId="urn:microsoft.com/office/officeart/2005/8/layout/equation2"/>
    <dgm:cxn modelId="{4A2B83AF-E549-49D1-A270-AAA63C5E9DF0}" type="presParOf" srcId="{F1D5B0A6-4704-4E9A-93A4-B9F9C2D75156}" destId="{57F493CD-6740-4B3A-93DC-A922E7C149BB}" srcOrd="2" destOrd="0" presId="urn:microsoft.com/office/officeart/2005/8/layout/equation2"/>
    <dgm:cxn modelId="{A946C22F-1146-4B0F-9730-A367A11F79D2}" type="presParOf" srcId="{F1D5B0A6-4704-4E9A-93A4-B9F9C2D75156}" destId="{7E284942-1EF1-4DDA-BBC7-8F7E19FBAA7F}" srcOrd="3" destOrd="0" presId="urn:microsoft.com/office/officeart/2005/8/layout/equation2"/>
    <dgm:cxn modelId="{168BEB51-486A-4A36-9D4C-86ED3D0BE254}" type="presParOf" srcId="{F1D5B0A6-4704-4E9A-93A4-B9F9C2D75156}" destId="{11244ED1-D509-4608-99C9-78AB8944C558}" srcOrd="4" destOrd="0" presId="urn:microsoft.com/office/officeart/2005/8/layout/equation2"/>
    <dgm:cxn modelId="{161F1EF5-9B82-421F-AB58-17458273204D}" type="presParOf" srcId="{460D05E5-0E6B-48AD-8004-8CE56875AC1E}" destId="{2EE343CC-F1E2-4C73-93B4-A8D53568961A}" srcOrd="1" destOrd="0" presId="urn:microsoft.com/office/officeart/2005/8/layout/equation2"/>
    <dgm:cxn modelId="{77058E98-ABB2-4905-8354-334B12F3ED60}" type="presParOf" srcId="{2EE343CC-F1E2-4C73-93B4-A8D53568961A}" destId="{900CE7EE-FB2B-4C35-81A3-D1AA0B0FA59C}" srcOrd="0" destOrd="0" presId="urn:microsoft.com/office/officeart/2005/8/layout/equation2"/>
    <dgm:cxn modelId="{676C3A1F-9974-4493-851F-A79C989219DE}" type="presParOf" srcId="{460D05E5-0E6B-48AD-8004-8CE56875AC1E}" destId="{E9DA7058-FB22-4D20-B05D-4048D5F634CC}"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4EE960-2456-41CC-9195-79859F3A346C}" type="doc">
      <dgm:prSet loTypeId="urn:microsoft.com/office/officeart/2005/8/layout/hList7#1" loCatId="relationship" qsTypeId="urn:microsoft.com/office/officeart/2005/8/quickstyle/3d9" qsCatId="3D" csTypeId="urn:microsoft.com/office/officeart/2005/8/colors/accent1_2" csCatId="accent1" phldr="1"/>
      <dgm:spPr/>
      <dgm:t>
        <a:bodyPr/>
        <a:lstStyle/>
        <a:p>
          <a:pPr rtl="1"/>
          <a:endParaRPr lang="ar-IQ"/>
        </a:p>
      </dgm:t>
    </dgm:pt>
    <dgm:pt modelId="{B23E2F11-5D5F-4000-A503-C3928016B510}">
      <dgm:prSet phldrT="[نص]" custT="1"/>
      <dgm:spPr/>
      <dgm:t>
        <a:bodyPr/>
        <a:lstStyle/>
        <a:p>
          <a:pPr rtl="1"/>
          <a:r>
            <a:rPr lang="ar-IQ" sz="3200" smtClean="0"/>
            <a:t>الأسلوب الديمقراطي</a:t>
          </a:r>
          <a:endParaRPr lang="ar-IQ" sz="3200" dirty="0"/>
        </a:p>
      </dgm:t>
    </dgm:pt>
    <dgm:pt modelId="{3F60D7F4-0D22-4502-B764-84E6D45CB0AA}" type="parTrans" cxnId="{D6EA5AB0-EA54-4B33-829D-F804AA1B70FE}">
      <dgm:prSet/>
      <dgm:spPr/>
      <dgm:t>
        <a:bodyPr/>
        <a:lstStyle/>
        <a:p>
          <a:pPr rtl="1"/>
          <a:endParaRPr lang="ar-IQ">
            <a:solidFill>
              <a:schemeClr val="accent4">
                <a:lumMod val="60000"/>
                <a:lumOff val="40000"/>
              </a:schemeClr>
            </a:solidFill>
          </a:endParaRPr>
        </a:p>
      </dgm:t>
    </dgm:pt>
    <dgm:pt modelId="{284896C8-567D-4D64-AB33-3C13CBA841B9}" type="sibTrans" cxnId="{D6EA5AB0-EA54-4B33-829D-F804AA1B70FE}">
      <dgm:prSet/>
      <dgm:spPr/>
      <dgm:t>
        <a:bodyPr/>
        <a:lstStyle/>
        <a:p>
          <a:pPr rtl="1"/>
          <a:endParaRPr lang="ar-IQ">
            <a:solidFill>
              <a:schemeClr val="accent4">
                <a:lumMod val="60000"/>
                <a:lumOff val="40000"/>
              </a:schemeClr>
            </a:solidFill>
          </a:endParaRPr>
        </a:p>
      </dgm:t>
    </dgm:pt>
    <dgm:pt modelId="{2303E05F-0F14-4872-9208-4D577AFBFB52}">
      <dgm:prSet phldrT="[نص]" custT="1"/>
      <dgm:spPr/>
      <dgm:t>
        <a:bodyPr/>
        <a:lstStyle/>
        <a:p>
          <a:pPr algn="l" rtl="1"/>
          <a:r>
            <a:rPr lang="ar-IQ" sz="4000" smtClean="0"/>
            <a:t>الأسلوب</a:t>
          </a:r>
          <a:r>
            <a:rPr lang="ar-IQ" sz="5400" smtClean="0"/>
            <a:t> الحر</a:t>
          </a:r>
          <a:endParaRPr lang="ar-IQ" sz="5400" dirty="0"/>
        </a:p>
      </dgm:t>
    </dgm:pt>
    <dgm:pt modelId="{541E9AA4-CFDB-4A98-9430-88E24D1C7FA6}" type="parTrans" cxnId="{6BE4F7AB-FD51-496A-86B2-B000CB9AEB2A}">
      <dgm:prSet/>
      <dgm:spPr/>
      <dgm:t>
        <a:bodyPr/>
        <a:lstStyle/>
        <a:p>
          <a:pPr rtl="1"/>
          <a:endParaRPr lang="ar-IQ">
            <a:solidFill>
              <a:schemeClr val="accent4">
                <a:lumMod val="60000"/>
                <a:lumOff val="40000"/>
              </a:schemeClr>
            </a:solidFill>
          </a:endParaRPr>
        </a:p>
      </dgm:t>
    </dgm:pt>
    <dgm:pt modelId="{32E5D733-2C54-40B7-B2C2-A83CFEBE4C43}" type="sibTrans" cxnId="{6BE4F7AB-FD51-496A-86B2-B000CB9AEB2A}">
      <dgm:prSet/>
      <dgm:spPr/>
      <dgm:t>
        <a:bodyPr/>
        <a:lstStyle/>
        <a:p>
          <a:pPr rtl="1"/>
          <a:endParaRPr lang="ar-IQ">
            <a:solidFill>
              <a:schemeClr val="accent4">
                <a:lumMod val="60000"/>
                <a:lumOff val="40000"/>
              </a:schemeClr>
            </a:solidFill>
          </a:endParaRPr>
        </a:p>
      </dgm:t>
    </dgm:pt>
    <dgm:pt modelId="{7A82D4B2-4AFC-4B95-8500-625E2A9C4481}">
      <dgm:prSet custT="1"/>
      <dgm:spPr/>
      <dgm:t>
        <a:bodyPr/>
        <a:lstStyle/>
        <a:p>
          <a:pPr rtl="1"/>
          <a:r>
            <a:rPr lang="ar-IQ" sz="3600" smtClean="0"/>
            <a:t>الأسلوب </a:t>
          </a:r>
          <a:r>
            <a:rPr lang="ar-IQ" sz="2800" smtClean="0"/>
            <a:t>الديكتاتوري</a:t>
          </a:r>
          <a:r>
            <a:rPr lang="ar-IQ" sz="3600" smtClean="0"/>
            <a:t> </a:t>
          </a:r>
          <a:endParaRPr lang="ar-IQ" sz="3600" dirty="0"/>
        </a:p>
      </dgm:t>
    </dgm:pt>
    <dgm:pt modelId="{7BAEB507-01B6-4F37-985E-00C5A70B31B9}" type="parTrans" cxnId="{FF4DBFCA-62BA-4D90-8AEB-F81140977323}">
      <dgm:prSet/>
      <dgm:spPr/>
      <dgm:t>
        <a:bodyPr/>
        <a:lstStyle/>
        <a:p>
          <a:pPr rtl="1"/>
          <a:endParaRPr lang="ar-IQ">
            <a:solidFill>
              <a:schemeClr val="accent4">
                <a:lumMod val="60000"/>
                <a:lumOff val="40000"/>
              </a:schemeClr>
            </a:solidFill>
          </a:endParaRPr>
        </a:p>
      </dgm:t>
    </dgm:pt>
    <dgm:pt modelId="{F2464CFD-8255-4E53-A6F6-3937483E7581}" type="sibTrans" cxnId="{FF4DBFCA-62BA-4D90-8AEB-F81140977323}">
      <dgm:prSet/>
      <dgm:spPr/>
      <dgm:t>
        <a:bodyPr/>
        <a:lstStyle/>
        <a:p>
          <a:pPr rtl="1"/>
          <a:endParaRPr lang="ar-IQ">
            <a:solidFill>
              <a:schemeClr val="accent4">
                <a:lumMod val="60000"/>
                <a:lumOff val="40000"/>
              </a:schemeClr>
            </a:solidFill>
          </a:endParaRPr>
        </a:p>
      </dgm:t>
    </dgm:pt>
    <dgm:pt modelId="{74081AE4-2A21-49F3-809E-84F80011D779}">
      <dgm:prSet phldrT="[نص]" custT="1"/>
      <dgm:spPr/>
      <dgm:t>
        <a:bodyPr/>
        <a:lstStyle/>
        <a:p>
          <a:pPr rtl="1"/>
          <a:r>
            <a:rPr lang="ar-IQ" sz="3200" dirty="0" smtClean="0"/>
            <a:t>أساليب القيادة </a:t>
          </a:r>
          <a:endParaRPr lang="ar-IQ" sz="3200" dirty="0"/>
        </a:p>
      </dgm:t>
    </dgm:pt>
    <dgm:pt modelId="{38C2628E-D602-4E69-89BD-261B5C5DDBD2}" type="parTrans" cxnId="{4DECFCC6-F99A-4F3E-B2DE-3CCAEDC2463C}">
      <dgm:prSet/>
      <dgm:spPr/>
      <dgm:t>
        <a:bodyPr/>
        <a:lstStyle/>
        <a:p>
          <a:pPr rtl="1"/>
          <a:endParaRPr lang="ar-IQ">
            <a:solidFill>
              <a:schemeClr val="accent4">
                <a:lumMod val="60000"/>
                <a:lumOff val="40000"/>
              </a:schemeClr>
            </a:solidFill>
          </a:endParaRPr>
        </a:p>
      </dgm:t>
    </dgm:pt>
    <dgm:pt modelId="{AB0D34F3-C578-4180-B99B-43A836B13280}" type="sibTrans" cxnId="{4DECFCC6-F99A-4F3E-B2DE-3CCAEDC2463C}">
      <dgm:prSet/>
      <dgm:spPr/>
      <dgm:t>
        <a:bodyPr/>
        <a:lstStyle/>
        <a:p>
          <a:pPr rtl="1"/>
          <a:endParaRPr lang="ar-IQ">
            <a:solidFill>
              <a:schemeClr val="accent4">
                <a:lumMod val="60000"/>
                <a:lumOff val="40000"/>
              </a:schemeClr>
            </a:solidFill>
          </a:endParaRPr>
        </a:p>
      </dgm:t>
    </dgm:pt>
    <dgm:pt modelId="{67F6B2CC-988C-4C0E-8AE6-82E26C12C76C}" type="pres">
      <dgm:prSet presAssocID="{BA4EE960-2456-41CC-9195-79859F3A346C}" presName="Name0" presStyleCnt="0">
        <dgm:presLayoutVars>
          <dgm:dir/>
          <dgm:resizeHandles val="exact"/>
        </dgm:presLayoutVars>
      </dgm:prSet>
      <dgm:spPr/>
      <dgm:t>
        <a:bodyPr/>
        <a:lstStyle/>
        <a:p>
          <a:pPr rtl="1"/>
          <a:endParaRPr lang="ar-IQ"/>
        </a:p>
      </dgm:t>
    </dgm:pt>
    <dgm:pt modelId="{19EC7012-9B1A-4D9F-8DBD-E0991A8647F2}" type="pres">
      <dgm:prSet presAssocID="{BA4EE960-2456-41CC-9195-79859F3A346C}" presName="fgShape" presStyleLbl="fgShp" presStyleIdx="0" presStyleCnt="1"/>
      <dgm:spPr/>
      <dgm:t>
        <a:bodyPr/>
        <a:lstStyle/>
        <a:p>
          <a:pPr rtl="1"/>
          <a:endParaRPr lang="ar-IQ"/>
        </a:p>
      </dgm:t>
    </dgm:pt>
    <dgm:pt modelId="{666FFB0F-E041-4512-92DC-CD40FEC83B04}" type="pres">
      <dgm:prSet presAssocID="{BA4EE960-2456-41CC-9195-79859F3A346C}" presName="linComp" presStyleCnt="0"/>
      <dgm:spPr/>
      <dgm:t>
        <a:bodyPr/>
        <a:lstStyle/>
        <a:p>
          <a:pPr rtl="1"/>
          <a:endParaRPr lang="ar-IQ"/>
        </a:p>
      </dgm:t>
    </dgm:pt>
    <dgm:pt modelId="{16839E74-9F17-4063-89E7-E78B11819CF0}" type="pres">
      <dgm:prSet presAssocID="{74081AE4-2A21-49F3-809E-84F80011D779}" presName="compNode" presStyleCnt="0"/>
      <dgm:spPr/>
      <dgm:t>
        <a:bodyPr/>
        <a:lstStyle/>
        <a:p>
          <a:pPr rtl="1"/>
          <a:endParaRPr lang="ar-IQ"/>
        </a:p>
      </dgm:t>
    </dgm:pt>
    <dgm:pt modelId="{4E7E8AA7-1156-46D4-9DF7-090085665E15}" type="pres">
      <dgm:prSet presAssocID="{74081AE4-2A21-49F3-809E-84F80011D779}" presName="bkgdShape" presStyleLbl="node1" presStyleIdx="0" presStyleCnt="4"/>
      <dgm:spPr/>
      <dgm:t>
        <a:bodyPr/>
        <a:lstStyle/>
        <a:p>
          <a:pPr rtl="1"/>
          <a:endParaRPr lang="ar-IQ"/>
        </a:p>
      </dgm:t>
    </dgm:pt>
    <dgm:pt modelId="{2EFEE983-043D-42FE-A3A0-20CE28A29093}" type="pres">
      <dgm:prSet presAssocID="{74081AE4-2A21-49F3-809E-84F80011D779}" presName="nodeTx" presStyleLbl="node1" presStyleIdx="0" presStyleCnt="4">
        <dgm:presLayoutVars>
          <dgm:bulletEnabled val="1"/>
        </dgm:presLayoutVars>
      </dgm:prSet>
      <dgm:spPr/>
      <dgm:t>
        <a:bodyPr/>
        <a:lstStyle/>
        <a:p>
          <a:pPr rtl="1"/>
          <a:endParaRPr lang="ar-IQ"/>
        </a:p>
      </dgm:t>
    </dgm:pt>
    <dgm:pt modelId="{60DA2ED2-212A-4E3A-846C-88E8A2336F30}" type="pres">
      <dgm:prSet presAssocID="{74081AE4-2A21-49F3-809E-84F80011D779}" presName="invisiNode" presStyleLbl="node1" presStyleIdx="0" presStyleCnt="4"/>
      <dgm:spPr/>
      <dgm:t>
        <a:bodyPr/>
        <a:lstStyle/>
        <a:p>
          <a:pPr rtl="1"/>
          <a:endParaRPr lang="ar-IQ"/>
        </a:p>
      </dgm:t>
    </dgm:pt>
    <dgm:pt modelId="{5B9030CB-0D73-40B9-87A6-C5CF03B78E69}" type="pres">
      <dgm:prSet presAssocID="{74081AE4-2A21-49F3-809E-84F80011D779}" presName="imagNode" presStyleLbl="fgImgPlace1" presStyleIdx="0" presStyleCnt="4"/>
      <dgm:spPr/>
      <dgm:t>
        <a:bodyPr/>
        <a:lstStyle/>
        <a:p>
          <a:pPr rtl="1"/>
          <a:endParaRPr lang="ar-IQ"/>
        </a:p>
      </dgm:t>
    </dgm:pt>
    <dgm:pt modelId="{F8B39730-75EF-4FCF-B8C0-C9AD6C1E40DC}" type="pres">
      <dgm:prSet presAssocID="{AB0D34F3-C578-4180-B99B-43A836B13280}" presName="sibTrans" presStyleLbl="sibTrans2D1" presStyleIdx="0" presStyleCnt="0"/>
      <dgm:spPr/>
      <dgm:t>
        <a:bodyPr/>
        <a:lstStyle/>
        <a:p>
          <a:pPr rtl="1"/>
          <a:endParaRPr lang="ar-IQ"/>
        </a:p>
      </dgm:t>
    </dgm:pt>
    <dgm:pt modelId="{5427D649-3371-4DBE-BD67-42E42960B2B0}" type="pres">
      <dgm:prSet presAssocID="{B23E2F11-5D5F-4000-A503-C3928016B510}" presName="compNode" presStyleCnt="0"/>
      <dgm:spPr/>
      <dgm:t>
        <a:bodyPr/>
        <a:lstStyle/>
        <a:p>
          <a:pPr rtl="1"/>
          <a:endParaRPr lang="ar-IQ"/>
        </a:p>
      </dgm:t>
    </dgm:pt>
    <dgm:pt modelId="{1F333042-3739-4FF3-9766-1D0C7FDAB583}" type="pres">
      <dgm:prSet presAssocID="{B23E2F11-5D5F-4000-A503-C3928016B510}" presName="bkgdShape" presStyleLbl="node1" presStyleIdx="1" presStyleCnt="4"/>
      <dgm:spPr/>
      <dgm:t>
        <a:bodyPr/>
        <a:lstStyle/>
        <a:p>
          <a:pPr rtl="1"/>
          <a:endParaRPr lang="ar-IQ"/>
        </a:p>
      </dgm:t>
    </dgm:pt>
    <dgm:pt modelId="{8F0D903E-F648-4B68-B1C0-6A875EFFD91B}" type="pres">
      <dgm:prSet presAssocID="{B23E2F11-5D5F-4000-A503-C3928016B510}" presName="nodeTx" presStyleLbl="node1" presStyleIdx="1" presStyleCnt="4">
        <dgm:presLayoutVars>
          <dgm:bulletEnabled val="1"/>
        </dgm:presLayoutVars>
      </dgm:prSet>
      <dgm:spPr/>
      <dgm:t>
        <a:bodyPr/>
        <a:lstStyle/>
        <a:p>
          <a:pPr rtl="1"/>
          <a:endParaRPr lang="ar-IQ"/>
        </a:p>
      </dgm:t>
    </dgm:pt>
    <dgm:pt modelId="{21561E24-2987-4559-AD73-6DC6E168E6BD}" type="pres">
      <dgm:prSet presAssocID="{B23E2F11-5D5F-4000-A503-C3928016B510}" presName="invisiNode" presStyleLbl="node1" presStyleIdx="1" presStyleCnt="4"/>
      <dgm:spPr/>
      <dgm:t>
        <a:bodyPr/>
        <a:lstStyle/>
        <a:p>
          <a:pPr rtl="1"/>
          <a:endParaRPr lang="ar-IQ"/>
        </a:p>
      </dgm:t>
    </dgm:pt>
    <dgm:pt modelId="{C3FFD073-9C15-4900-834A-E0DC61A1034D}" type="pres">
      <dgm:prSet presAssocID="{B23E2F11-5D5F-4000-A503-C3928016B510}" presName="imagNode" presStyleLbl="fgImgPlace1" presStyleIdx="1" presStyleCnt="4"/>
      <dgm:spPr/>
      <dgm:t>
        <a:bodyPr/>
        <a:lstStyle/>
        <a:p>
          <a:pPr rtl="1"/>
          <a:endParaRPr lang="ar-IQ"/>
        </a:p>
      </dgm:t>
    </dgm:pt>
    <dgm:pt modelId="{4B73C431-BDA5-4FAD-8287-3200E5288A61}" type="pres">
      <dgm:prSet presAssocID="{284896C8-567D-4D64-AB33-3C13CBA841B9}" presName="sibTrans" presStyleLbl="sibTrans2D1" presStyleIdx="0" presStyleCnt="0"/>
      <dgm:spPr/>
      <dgm:t>
        <a:bodyPr/>
        <a:lstStyle/>
        <a:p>
          <a:pPr rtl="1"/>
          <a:endParaRPr lang="ar-IQ"/>
        </a:p>
      </dgm:t>
    </dgm:pt>
    <dgm:pt modelId="{3882C9BF-7E17-4D16-9BD5-1C9FEFF854C5}" type="pres">
      <dgm:prSet presAssocID="{2303E05F-0F14-4872-9208-4D577AFBFB52}" presName="compNode" presStyleCnt="0"/>
      <dgm:spPr/>
      <dgm:t>
        <a:bodyPr/>
        <a:lstStyle/>
        <a:p>
          <a:pPr rtl="1"/>
          <a:endParaRPr lang="ar-IQ"/>
        </a:p>
      </dgm:t>
    </dgm:pt>
    <dgm:pt modelId="{896353E9-9EB2-42F8-AD26-1F70765A7147}" type="pres">
      <dgm:prSet presAssocID="{2303E05F-0F14-4872-9208-4D577AFBFB52}" presName="bkgdShape" presStyleLbl="node1" presStyleIdx="2" presStyleCnt="4"/>
      <dgm:spPr/>
      <dgm:t>
        <a:bodyPr/>
        <a:lstStyle/>
        <a:p>
          <a:pPr rtl="1"/>
          <a:endParaRPr lang="ar-IQ"/>
        </a:p>
      </dgm:t>
    </dgm:pt>
    <dgm:pt modelId="{E7D3E45E-ABE8-47FD-92E9-842D2898F0DA}" type="pres">
      <dgm:prSet presAssocID="{2303E05F-0F14-4872-9208-4D577AFBFB52}" presName="nodeTx" presStyleLbl="node1" presStyleIdx="2" presStyleCnt="4">
        <dgm:presLayoutVars>
          <dgm:bulletEnabled val="1"/>
        </dgm:presLayoutVars>
      </dgm:prSet>
      <dgm:spPr/>
      <dgm:t>
        <a:bodyPr/>
        <a:lstStyle/>
        <a:p>
          <a:pPr rtl="1"/>
          <a:endParaRPr lang="ar-IQ"/>
        </a:p>
      </dgm:t>
    </dgm:pt>
    <dgm:pt modelId="{7DD90430-6B4E-4FD4-AD3D-EC0728FFFC69}" type="pres">
      <dgm:prSet presAssocID="{2303E05F-0F14-4872-9208-4D577AFBFB52}" presName="invisiNode" presStyleLbl="node1" presStyleIdx="2" presStyleCnt="4"/>
      <dgm:spPr/>
      <dgm:t>
        <a:bodyPr/>
        <a:lstStyle/>
        <a:p>
          <a:pPr rtl="1"/>
          <a:endParaRPr lang="ar-IQ"/>
        </a:p>
      </dgm:t>
    </dgm:pt>
    <dgm:pt modelId="{C612AAB9-FEC8-4361-850C-845FBD88DCCB}" type="pres">
      <dgm:prSet presAssocID="{2303E05F-0F14-4872-9208-4D577AFBFB52}" presName="imagNode" presStyleLbl="fgImgPlace1" presStyleIdx="2" presStyleCnt="4"/>
      <dgm:spPr/>
      <dgm:t>
        <a:bodyPr/>
        <a:lstStyle/>
        <a:p>
          <a:pPr rtl="1"/>
          <a:endParaRPr lang="ar-IQ"/>
        </a:p>
      </dgm:t>
    </dgm:pt>
    <dgm:pt modelId="{18980561-A6A7-4229-8FC1-FB5129F003A2}" type="pres">
      <dgm:prSet presAssocID="{32E5D733-2C54-40B7-B2C2-A83CFEBE4C43}" presName="sibTrans" presStyleLbl="sibTrans2D1" presStyleIdx="0" presStyleCnt="0"/>
      <dgm:spPr/>
      <dgm:t>
        <a:bodyPr/>
        <a:lstStyle/>
        <a:p>
          <a:pPr rtl="1"/>
          <a:endParaRPr lang="ar-IQ"/>
        </a:p>
      </dgm:t>
    </dgm:pt>
    <dgm:pt modelId="{2784C240-9050-431F-A399-1C91550E7664}" type="pres">
      <dgm:prSet presAssocID="{7A82D4B2-4AFC-4B95-8500-625E2A9C4481}" presName="compNode" presStyleCnt="0"/>
      <dgm:spPr/>
      <dgm:t>
        <a:bodyPr/>
        <a:lstStyle/>
        <a:p>
          <a:pPr rtl="1"/>
          <a:endParaRPr lang="ar-IQ"/>
        </a:p>
      </dgm:t>
    </dgm:pt>
    <dgm:pt modelId="{BDF2D982-1766-41BB-949D-2B553C50039F}" type="pres">
      <dgm:prSet presAssocID="{7A82D4B2-4AFC-4B95-8500-625E2A9C4481}" presName="bkgdShape" presStyleLbl="node1" presStyleIdx="3" presStyleCnt="4"/>
      <dgm:spPr/>
      <dgm:t>
        <a:bodyPr/>
        <a:lstStyle/>
        <a:p>
          <a:pPr rtl="1"/>
          <a:endParaRPr lang="ar-IQ"/>
        </a:p>
      </dgm:t>
    </dgm:pt>
    <dgm:pt modelId="{2DD7ACFA-BC0B-4DB0-8DD6-278797669ABF}" type="pres">
      <dgm:prSet presAssocID="{7A82D4B2-4AFC-4B95-8500-625E2A9C4481}" presName="nodeTx" presStyleLbl="node1" presStyleIdx="3" presStyleCnt="4">
        <dgm:presLayoutVars>
          <dgm:bulletEnabled val="1"/>
        </dgm:presLayoutVars>
      </dgm:prSet>
      <dgm:spPr/>
      <dgm:t>
        <a:bodyPr/>
        <a:lstStyle/>
        <a:p>
          <a:pPr rtl="1"/>
          <a:endParaRPr lang="ar-IQ"/>
        </a:p>
      </dgm:t>
    </dgm:pt>
    <dgm:pt modelId="{8DAA3CE0-9F7D-4446-BDAA-D5AB14A90CB5}" type="pres">
      <dgm:prSet presAssocID="{7A82D4B2-4AFC-4B95-8500-625E2A9C4481}" presName="invisiNode" presStyleLbl="node1" presStyleIdx="3" presStyleCnt="4"/>
      <dgm:spPr/>
      <dgm:t>
        <a:bodyPr/>
        <a:lstStyle/>
        <a:p>
          <a:pPr rtl="1"/>
          <a:endParaRPr lang="ar-IQ"/>
        </a:p>
      </dgm:t>
    </dgm:pt>
    <dgm:pt modelId="{437EFDC8-6CC3-4AC4-8F4F-D8D314A2C39F}" type="pres">
      <dgm:prSet presAssocID="{7A82D4B2-4AFC-4B95-8500-625E2A9C4481}" presName="imagNode" presStyleLbl="fgImgPlace1" presStyleIdx="3" presStyleCnt="4"/>
      <dgm:spPr/>
      <dgm:t>
        <a:bodyPr/>
        <a:lstStyle/>
        <a:p>
          <a:pPr rtl="1"/>
          <a:endParaRPr lang="ar-IQ"/>
        </a:p>
      </dgm:t>
    </dgm:pt>
  </dgm:ptLst>
  <dgm:cxnLst>
    <dgm:cxn modelId="{4CD595B9-78E3-486C-9B4F-BE5BE36FCC03}" type="presOf" srcId="{B23E2F11-5D5F-4000-A503-C3928016B510}" destId="{8F0D903E-F648-4B68-B1C0-6A875EFFD91B}" srcOrd="1" destOrd="0" presId="urn:microsoft.com/office/officeart/2005/8/layout/hList7#1"/>
    <dgm:cxn modelId="{6FF896F9-1834-40FB-BE5E-218637E5857C}" type="presOf" srcId="{2303E05F-0F14-4872-9208-4D577AFBFB52}" destId="{896353E9-9EB2-42F8-AD26-1F70765A7147}" srcOrd="0" destOrd="0" presId="urn:microsoft.com/office/officeart/2005/8/layout/hList7#1"/>
    <dgm:cxn modelId="{A1324521-8F45-42AE-B2BF-B7F79CB0B67D}" type="presOf" srcId="{74081AE4-2A21-49F3-809E-84F80011D779}" destId="{4E7E8AA7-1156-46D4-9DF7-090085665E15}" srcOrd="0" destOrd="0" presId="urn:microsoft.com/office/officeart/2005/8/layout/hList7#1"/>
    <dgm:cxn modelId="{C0C7CED9-C7D5-43C6-8EDF-374D4A06C972}" type="presOf" srcId="{7A82D4B2-4AFC-4B95-8500-625E2A9C4481}" destId="{2DD7ACFA-BC0B-4DB0-8DD6-278797669ABF}" srcOrd="1" destOrd="0" presId="urn:microsoft.com/office/officeart/2005/8/layout/hList7#1"/>
    <dgm:cxn modelId="{E9D861B1-4158-4BA6-82CB-1ADF68B5FCD7}" type="presOf" srcId="{7A82D4B2-4AFC-4B95-8500-625E2A9C4481}" destId="{BDF2D982-1766-41BB-949D-2B553C50039F}" srcOrd="0" destOrd="0" presId="urn:microsoft.com/office/officeart/2005/8/layout/hList7#1"/>
    <dgm:cxn modelId="{D6C03E35-67BA-4A29-8A44-AA53493946DA}" type="presOf" srcId="{32E5D733-2C54-40B7-B2C2-A83CFEBE4C43}" destId="{18980561-A6A7-4229-8FC1-FB5129F003A2}" srcOrd="0" destOrd="0" presId="urn:microsoft.com/office/officeart/2005/8/layout/hList7#1"/>
    <dgm:cxn modelId="{FC8EE5A2-EE0E-4354-8ACB-271A355996DA}" type="presOf" srcId="{B23E2F11-5D5F-4000-A503-C3928016B510}" destId="{1F333042-3739-4FF3-9766-1D0C7FDAB583}" srcOrd="0" destOrd="0" presId="urn:microsoft.com/office/officeart/2005/8/layout/hList7#1"/>
    <dgm:cxn modelId="{4DECFCC6-F99A-4F3E-B2DE-3CCAEDC2463C}" srcId="{BA4EE960-2456-41CC-9195-79859F3A346C}" destId="{74081AE4-2A21-49F3-809E-84F80011D779}" srcOrd="0" destOrd="0" parTransId="{38C2628E-D602-4E69-89BD-261B5C5DDBD2}" sibTransId="{AB0D34F3-C578-4180-B99B-43A836B13280}"/>
    <dgm:cxn modelId="{FF4DBFCA-62BA-4D90-8AEB-F81140977323}" srcId="{BA4EE960-2456-41CC-9195-79859F3A346C}" destId="{7A82D4B2-4AFC-4B95-8500-625E2A9C4481}" srcOrd="3" destOrd="0" parTransId="{7BAEB507-01B6-4F37-985E-00C5A70B31B9}" sibTransId="{F2464CFD-8255-4E53-A6F6-3937483E7581}"/>
    <dgm:cxn modelId="{D324ACBF-1F87-4144-A1BE-90E5207CE696}" type="presOf" srcId="{2303E05F-0F14-4872-9208-4D577AFBFB52}" destId="{E7D3E45E-ABE8-47FD-92E9-842D2898F0DA}" srcOrd="1" destOrd="0" presId="urn:microsoft.com/office/officeart/2005/8/layout/hList7#1"/>
    <dgm:cxn modelId="{7F917B3C-DAE2-4F2E-A2DE-17FA3C38F174}" type="presOf" srcId="{284896C8-567D-4D64-AB33-3C13CBA841B9}" destId="{4B73C431-BDA5-4FAD-8287-3200E5288A61}" srcOrd="0" destOrd="0" presId="urn:microsoft.com/office/officeart/2005/8/layout/hList7#1"/>
    <dgm:cxn modelId="{34947654-D5C3-4402-9A81-1D7A4F6710FE}" type="presOf" srcId="{BA4EE960-2456-41CC-9195-79859F3A346C}" destId="{67F6B2CC-988C-4C0E-8AE6-82E26C12C76C}" srcOrd="0" destOrd="0" presId="urn:microsoft.com/office/officeart/2005/8/layout/hList7#1"/>
    <dgm:cxn modelId="{6BE4F7AB-FD51-496A-86B2-B000CB9AEB2A}" srcId="{BA4EE960-2456-41CC-9195-79859F3A346C}" destId="{2303E05F-0F14-4872-9208-4D577AFBFB52}" srcOrd="2" destOrd="0" parTransId="{541E9AA4-CFDB-4A98-9430-88E24D1C7FA6}" sibTransId="{32E5D733-2C54-40B7-B2C2-A83CFEBE4C43}"/>
    <dgm:cxn modelId="{7AE30B7E-71FA-4D00-9E08-E63F8332DB6A}" type="presOf" srcId="{74081AE4-2A21-49F3-809E-84F80011D779}" destId="{2EFEE983-043D-42FE-A3A0-20CE28A29093}" srcOrd="1" destOrd="0" presId="urn:microsoft.com/office/officeart/2005/8/layout/hList7#1"/>
    <dgm:cxn modelId="{D6EA5AB0-EA54-4B33-829D-F804AA1B70FE}" srcId="{BA4EE960-2456-41CC-9195-79859F3A346C}" destId="{B23E2F11-5D5F-4000-A503-C3928016B510}" srcOrd="1" destOrd="0" parTransId="{3F60D7F4-0D22-4502-B764-84E6D45CB0AA}" sibTransId="{284896C8-567D-4D64-AB33-3C13CBA841B9}"/>
    <dgm:cxn modelId="{D4CECB1A-26B8-42BE-94F3-20D53B530486}" type="presOf" srcId="{AB0D34F3-C578-4180-B99B-43A836B13280}" destId="{F8B39730-75EF-4FCF-B8C0-C9AD6C1E40DC}" srcOrd="0" destOrd="0" presId="urn:microsoft.com/office/officeart/2005/8/layout/hList7#1"/>
    <dgm:cxn modelId="{4BAF3CE0-A418-42EF-8067-4BCF4968C0C1}" type="presParOf" srcId="{67F6B2CC-988C-4C0E-8AE6-82E26C12C76C}" destId="{19EC7012-9B1A-4D9F-8DBD-E0991A8647F2}" srcOrd="0" destOrd="0" presId="urn:microsoft.com/office/officeart/2005/8/layout/hList7#1"/>
    <dgm:cxn modelId="{FB41CE3D-E1E2-4748-A419-23F861801B60}" type="presParOf" srcId="{67F6B2CC-988C-4C0E-8AE6-82E26C12C76C}" destId="{666FFB0F-E041-4512-92DC-CD40FEC83B04}" srcOrd="1" destOrd="0" presId="urn:microsoft.com/office/officeart/2005/8/layout/hList7#1"/>
    <dgm:cxn modelId="{6008948F-F5EE-4D54-9E89-A5F3094BCC3D}" type="presParOf" srcId="{666FFB0F-E041-4512-92DC-CD40FEC83B04}" destId="{16839E74-9F17-4063-89E7-E78B11819CF0}" srcOrd="0" destOrd="0" presId="urn:microsoft.com/office/officeart/2005/8/layout/hList7#1"/>
    <dgm:cxn modelId="{6109F7E4-821E-4C55-A993-7514A3747143}" type="presParOf" srcId="{16839E74-9F17-4063-89E7-E78B11819CF0}" destId="{4E7E8AA7-1156-46D4-9DF7-090085665E15}" srcOrd="0" destOrd="0" presId="urn:microsoft.com/office/officeart/2005/8/layout/hList7#1"/>
    <dgm:cxn modelId="{E655119B-71B1-40BD-A9D7-337806DAA0C6}" type="presParOf" srcId="{16839E74-9F17-4063-89E7-E78B11819CF0}" destId="{2EFEE983-043D-42FE-A3A0-20CE28A29093}" srcOrd="1" destOrd="0" presId="urn:microsoft.com/office/officeart/2005/8/layout/hList7#1"/>
    <dgm:cxn modelId="{E3B68C5E-4D00-41EC-9F25-416ABAE3BFF3}" type="presParOf" srcId="{16839E74-9F17-4063-89E7-E78B11819CF0}" destId="{60DA2ED2-212A-4E3A-846C-88E8A2336F30}" srcOrd="2" destOrd="0" presId="urn:microsoft.com/office/officeart/2005/8/layout/hList7#1"/>
    <dgm:cxn modelId="{DE5F9A66-461E-4A3A-B24F-49A54D3A0786}" type="presParOf" srcId="{16839E74-9F17-4063-89E7-E78B11819CF0}" destId="{5B9030CB-0D73-40B9-87A6-C5CF03B78E69}" srcOrd="3" destOrd="0" presId="urn:microsoft.com/office/officeart/2005/8/layout/hList7#1"/>
    <dgm:cxn modelId="{2C0AE909-5B10-426C-9A28-5F86A304DB5A}" type="presParOf" srcId="{666FFB0F-E041-4512-92DC-CD40FEC83B04}" destId="{F8B39730-75EF-4FCF-B8C0-C9AD6C1E40DC}" srcOrd="1" destOrd="0" presId="urn:microsoft.com/office/officeart/2005/8/layout/hList7#1"/>
    <dgm:cxn modelId="{63853A82-5B82-4C9E-A764-4F79961582E1}" type="presParOf" srcId="{666FFB0F-E041-4512-92DC-CD40FEC83B04}" destId="{5427D649-3371-4DBE-BD67-42E42960B2B0}" srcOrd="2" destOrd="0" presId="urn:microsoft.com/office/officeart/2005/8/layout/hList7#1"/>
    <dgm:cxn modelId="{04EACD74-4061-4BF4-945A-A75DDCF59938}" type="presParOf" srcId="{5427D649-3371-4DBE-BD67-42E42960B2B0}" destId="{1F333042-3739-4FF3-9766-1D0C7FDAB583}" srcOrd="0" destOrd="0" presId="urn:microsoft.com/office/officeart/2005/8/layout/hList7#1"/>
    <dgm:cxn modelId="{1D067E37-6548-430E-8FC6-D4501D371185}" type="presParOf" srcId="{5427D649-3371-4DBE-BD67-42E42960B2B0}" destId="{8F0D903E-F648-4B68-B1C0-6A875EFFD91B}" srcOrd="1" destOrd="0" presId="urn:microsoft.com/office/officeart/2005/8/layout/hList7#1"/>
    <dgm:cxn modelId="{DB0A93A6-D33A-45F1-988B-B25F7F75F9D8}" type="presParOf" srcId="{5427D649-3371-4DBE-BD67-42E42960B2B0}" destId="{21561E24-2987-4559-AD73-6DC6E168E6BD}" srcOrd="2" destOrd="0" presId="urn:microsoft.com/office/officeart/2005/8/layout/hList7#1"/>
    <dgm:cxn modelId="{767352B2-FE80-4966-B28D-B7BA2858097E}" type="presParOf" srcId="{5427D649-3371-4DBE-BD67-42E42960B2B0}" destId="{C3FFD073-9C15-4900-834A-E0DC61A1034D}" srcOrd="3" destOrd="0" presId="urn:microsoft.com/office/officeart/2005/8/layout/hList7#1"/>
    <dgm:cxn modelId="{3D401C5E-108A-47CA-8885-63FB51F32085}" type="presParOf" srcId="{666FFB0F-E041-4512-92DC-CD40FEC83B04}" destId="{4B73C431-BDA5-4FAD-8287-3200E5288A61}" srcOrd="3" destOrd="0" presId="urn:microsoft.com/office/officeart/2005/8/layout/hList7#1"/>
    <dgm:cxn modelId="{079CCAA0-DD38-4D3E-B3B0-B068814D1C6F}" type="presParOf" srcId="{666FFB0F-E041-4512-92DC-CD40FEC83B04}" destId="{3882C9BF-7E17-4D16-9BD5-1C9FEFF854C5}" srcOrd="4" destOrd="0" presId="urn:microsoft.com/office/officeart/2005/8/layout/hList7#1"/>
    <dgm:cxn modelId="{7D263802-D9B3-4E29-AFCD-F36A494908AD}" type="presParOf" srcId="{3882C9BF-7E17-4D16-9BD5-1C9FEFF854C5}" destId="{896353E9-9EB2-42F8-AD26-1F70765A7147}" srcOrd="0" destOrd="0" presId="urn:microsoft.com/office/officeart/2005/8/layout/hList7#1"/>
    <dgm:cxn modelId="{7C07880B-6184-4DCD-91EA-1246969B6B0D}" type="presParOf" srcId="{3882C9BF-7E17-4D16-9BD5-1C9FEFF854C5}" destId="{E7D3E45E-ABE8-47FD-92E9-842D2898F0DA}" srcOrd="1" destOrd="0" presId="urn:microsoft.com/office/officeart/2005/8/layout/hList7#1"/>
    <dgm:cxn modelId="{CF5EDEC4-A168-4083-AFE9-12402EF31B91}" type="presParOf" srcId="{3882C9BF-7E17-4D16-9BD5-1C9FEFF854C5}" destId="{7DD90430-6B4E-4FD4-AD3D-EC0728FFFC69}" srcOrd="2" destOrd="0" presId="urn:microsoft.com/office/officeart/2005/8/layout/hList7#1"/>
    <dgm:cxn modelId="{9D6BB502-8E69-49CC-840C-C21123DFA982}" type="presParOf" srcId="{3882C9BF-7E17-4D16-9BD5-1C9FEFF854C5}" destId="{C612AAB9-FEC8-4361-850C-845FBD88DCCB}" srcOrd="3" destOrd="0" presId="urn:microsoft.com/office/officeart/2005/8/layout/hList7#1"/>
    <dgm:cxn modelId="{FAFB0CF9-E6AB-43AF-A578-5E69E3D1358B}" type="presParOf" srcId="{666FFB0F-E041-4512-92DC-CD40FEC83B04}" destId="{18980561-A6A7-4229-8FC1-FB5129F003A2}" srcOrd="5" destOrd="0" presId="urn:microsoft.com/office/officeart/2005/8/layout/hList7#1"/>
    <dgm:cxn modelId="{F9EC8338-0180-4539-AB35-72AF75F1A083}" type="presParOf" srcId="{666FFB0F-E041-4512-92DC-CD40FEC83B04}" destId="{2784C240-9050-431F-A399-1C91550E7664}" srcOrd="6" destOrd="0" presId="urn:microsoft.com/office/officeart/2005/8/layout/hList7#1"/>
    <dgm:cxn modelId="{E62CAFA9-8123-4F6E-B5C3-25DDC4CC5817}" type="presParOf" srcId="{2784C240-9050-431F-A399-1C91550E7664}" destId="{BDF2D982-1766-41BB-949D-2B553C50039F}" srcOrd="0" destOrd="0" presId="urn:microsoft.com/office/officeart/2005/8/layout/hList7#1"/>
    <dgm:cxn modelId="{E71646E4-C58A-4283-88CA-0B263A5DAD75}" type="presParOf" srcId="{2784C240-9050-431F-A399-1C91550E7664}" destId="{2DD7ACFA-BC0B-4DB0-8DD6-278797669ABF}" srcOrd="1" destOrd="0" presId="urn:microsoft.com/office/officeart/2005/8/layout/hList7#1"/>
    <dgm:cxn modelId="{D7B0FB7A-5547-4795-8F8D-0DA452B1B9FA}" type="presParOf" srcId="{2784C240-9050-431F-A399-1C91550E7664}" destId="{8DAA3CE0-9F7D-4446-BDAA-D5AB14A90CB5}" srcOrd="2" destOrd="0" presId="urn:microsoft.com/office/officeart/2005/8/layout/hList7#1"/>
    <dgm:cxn modelId="{9AFCFAEA-FFE7-469C-811A-6679C536D1D7}" type="presParOf" srcId="{2784C240-9050-431F-A399-1C91550E7664}" destId="{437EFDC8-6CC3-4AC4-8F4F-D8D314A2C39F}"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33AC0E-9186-4531-98CF-737A1FAE6EC5}">
      <dsp:nvSpPr>
        <dsp:cNvPr id="0" name=""/>
        <dsp:cNvSpPr/>
      </dsp:nvSpPr>
      <dsp:spPr>
        <a:xfrm>
          <a:off x="3942916" y="1086"/>
          <a:ext cx="2865090" cy="1432545"/>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مصادر قوة القيادة </a:t>
          </a:r>
          <a:r>
            <a:rPr lang="ar-SA" sz="3800" kern="1200" dirty="0" smtClean="0"/>
            <a:t>: </a:t>
          </a:r>
          <a:endParaRPr lang="en-US" sz="3800" kern="1200" dirty="0"/>
        </a:p>
      </dsp:txBody>
      <dsp:txXfrm>
        <a:off x="3984874" y="43044"/>
        <a:ext cx="2781174" cy="1348629"/>
      </dsp:txXfrm>
    </dsp:sp>
    <dsp:sp modelId="{77A1DB29-C768-4C61-9E78-1F1333993C39}">
      <dsp:nvSpPr>
        <dsp:cNvPr id="0" name=""/>
        <dsp:cNvSpPr/>
      </dsp:nvSpPr>
      <dsp:spPr>
        <a:xfrm rot="3600000">
          <a:off x="5544826" y="2513936"/>
          <a:ext cx="2025258" cy="501390"/>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57150" dist="38100" dir="5400000" algn="ctr" rotWithShape="0">
            <a:schemeClr val="accent1">
              <a:tint val="60000"/>
              <a:hueOff val="0"/>
              <a:satOff val="0"/>
              <a:lumOff val="0"/>
              <a:alphaOff val="0"/>
              <a:shade val="9000"/>
              <a:alpha val="48000"/>
              <a:satMod val="105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a:off x="5695243" y="2614214"/>
        <a:ext cx="1724424" cy="300834"/>
      </dsp:txXfrm>
    </dsp:sp>
    <dsp:sp modelId="{0FFB76EA-C6A5-486A-90D4-6F00D15B566F}">
      <dsp:nvSpPr>
        <dsp:cNvPr id="0" name=""/>
        <dsp:cNvSpPr/>
      </dsp:nvSpPr>
      <dsp:spPr>
        <a:xfrm>
          <a:off x="5715964" y="4095631"/>
          <a:ext cx="4046968" cy="1432545"/>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dirty="0" smtClean="0"/>
            <a:t>أولا: السلطة الرسمية: </a:t>
          </a:r>
          <a:endParaRPr lang="ar-IQ" sz="3800" kern="1200" dirty="0"/>
        </a:p>
      </dsp:txBody>
      <dsp:txXfrm>
        <a:off x="5757922" y="4137589"/>
        <a:ext cx="3963052" cy="1348629"/>
      </dsp:txXfrm>
    </dsp:sp>
    <dsp:sp modelId="{F2E4FC8C-DE98-436E-9D76-E2BA51FB10F3}">
      <dsp:nvSpPr>
        <dsp:cNvPr id="0" name=""/>
        <dsp:cNvSpPr/>
      </dsp:nvSpPr>
      <dsp:spPr>
        <a:xfrm rot="10800000">
          <a:off x="5314851" y="4561208"/>
          <a:ext cx="356544" cy="501390"/>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57150" dist="38100" dir="5400000" algn="ctr" rotWithShape="0">
            <a:schemeClr val="accent1">
              <a:tint val="60000"/>
              <a:hueOff val="0"/>
              <a:satOff val="0"/>
              <a:lumOff val="0"/>
              <a:alphaOff val="0"/>
              <a:shade val="9000"/>
              <a:alpha val="48000"/>
              <a:satMod val="105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rot="10800000">
        <a:off x="5421814" y="4661486"/>
        <a:ext cx="142618" cy="300834"/>
      </dsp:txXfrm>
    </dsp:sp>
    <dsp:sp modelId="{DD615265-31AD-4B5E-9E3A-287ABD52E28D}">
      <dsp:nvSpPr>
        <dsp:cNvPr id="0" name=""/>
        <dsp:cNvSpPr/>
      </dsp:nvSpPr>
      <dsp:spPr>
        <a:xfrm>
          <a:off x="752666" y="4095631"/>
          <a:ext cx="4517616" cy="1432545"/>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ar-SA" sz="3800" b="1" kern="1200" smtClean="0"/>
            <a:t>ثانيا: قوة التأثير: </a:t>
          </a:r>
          <a:endParaRPr lang="en-US" sz="3800" kern="1200"/>
        </a:p>
      </dsp:txBody>
      <dsp:txXfrm>
        <a:off x="794624" y="4137589"/>
        <a:ext cx="4433700" cy="1348629"/>
      </dsp:txXfrm>
    </dsp:sp>
    <dsp:sp modelId="{3A525314-2B5B-42CA-895D-B8CE8DA09702}">
      <dsp:nvSpPr>
        <dsp:cNvPr id="0" name=""/>
        <dsp:cNvSpPr/>
      </dsp:nvSpPr>
      <dsp:spPr>
        <a:xfrm rot="18000000">
          <a:off x="3321371" y="2513936"/>
          <a:ext cx="1744194" cy="501390"/>
        </a:xfrm>
        <a:prstGeom prst="leftRightArrow">
          <a:avLst>
            <a:gd name="adj1" fmla="val 60000"/>
            <a:gd name="adj2" fmla="val 50000"/>
          </a:avLst>
        </a:prstGeom>
        <a:solidFill>
          <a:schemeClr val="accent1">
            <a:tint val="60000"/>
            <a:hueOff val="0"/>
            <a:satOff val="0"/>
            <a:lumOff val="0"/>
            <a:alphaOff val="0"/>
          </a:schemeClr>
        </a:solidFill>
        <a:ln>
          <a:noFill/>
        </a:ln>
        <a:effectLst>
          <a:outerShdw blurRad="57150" dist="38100" dir="5400000" algn="ctr" rotWithShape="0">
            <a:schemeClr val="accent1">
              <a:tint val="60000"/>
              <a:hueOff val="0"/>
              <a:satOff val="0"/>
              <a:lumOff val="0"/>
              <a:alphaOff val="0"/>
              <a:shade val="9000"/>
              <a:alpha val="48000"/>
              <a:satMod val="105000"/>
            </a:schemeClr>
          </a:outerShdw>
        </a:effectLst>
        <a:sp3d z="-110000">
          <a:bevelT w="40600" h="20600" prst="relaxedInset"/>
        </a:sp3d>
      </dsp:spPr>
      <dsp:style>
        <a:lnRef idx="0">
          <a:scrgbClr r="0" g="0" b="0"/>
        </a:lnRef>
        <a:fillRef idx="1">
          <a:scrgbClr r="0" g="0" b="0"/>
        </a:fillRef>
        <a:effectRef idx="2">
          <a:scrgbClr r="0" g="0" b="0"/>
        </a:effectRef>
        <a:fontRef idx="minor"/>
      </dsp:style>
      <dsp:txBody>
        <a:bodyPr spcFirstLastPara="0" vert="horz" wrap="square" lIns="0" tIns="0" rIns="0" bIns="0" numCol="1" spcCol="1270" anchor="ctr" anchorCtr="0">
          <a:noAutofit/>
        </a:bodyPr>
        <a:lstStyle/>
        <a:p>
          <a:pPr lvl="0" algn="ctr" defTabSz="977900" rtl="1">
            <a:lnSpc>
              <a:spcPct val="90000"/>
            </a:lnSpc>
            <a:spcBef>
              <a:spcPct val="0"/>
            </a:spcBef>
            <a:spcAft>
              <a:spcPct val="35000"/>
            </a:spcAft>
          </a:pPr>
          <a:endParaRPr lang="ar-IQ" sz="2200" kern="1200"/>
        </a:p>
      </dsp:txBody>
      <dsp:txXfrm>
        <a:off x="3471788" y="2614214"/>
        <a:ext cx="1443360" cy="3008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51C90-3B6A-4432-9006-D624F976270B}">
      <dsp:nvSpPr>
        <dsp:cNvPr id="0" name=""/>
        <dsp:cNvSpPr/>
      </dsp:nvSpPr>
      <dsp:spPr>
        <a:xfrm>
          <a:off x="3994487" y="2243289"/>
          <a:ext cx="2231155" cy="2566387"/>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rtl="1">
            <a:lnSpc>
              <a:spcPct val="90000"/>
            </a:lnSpc>
            <a:spcBef>
              <a:spcPct val="0"/>
            </a:spcBef>
            <a:spcAft>
              <a:spcPct val="35000"/>
            </a:spcAft>
          </a:pPr>
          <a:r>
            <a:rPr lang="ar-IQ" sz="4000" kern="1200" dirty="0" smtClean="0"/>
            <a:t>السلطة الرسمية</a:t>
          </a:r>
          <a:endParaRPr lang="ar-IQ" sz="4000" kern="1200" dirty="0"/>
        </a:p>
      </dsp:txBody>
      <dsp:txXfrm>
        <a:off x="4103403" y="2352205"/>
        <a:ext cx="2013323" cy="2348555"/>
      </dsp:txXfrm>
    </dsp:sp>
    <dsp:sp modelId="{B0B965FB-037F-4E70-9288-BBE344E80AE6}">
      <dsp:nvSpPr>
        <dsp:cNvPr id="0" name=""/>
        <dsp:cNvSpPr/>
      </dsp:nvSpPr>
      <dsp:spPr>
        <a:xfrm rot="16153956">
          <a:off x="4593219" y="1750278"/>
          <a:ext cx="986108" cy="0"/>
        </a:xfrm>
        <a:custGeom>
          <a:avLst/>
          <a:gdLst/>
          <a:ahLst/>
          <a:cxnLst/>
          <a:rect l="0" t="0" r="0" b="0"/>
          <a:pathLst>
            <a:path>
              <a:moveTo>
                <a:pt x="0" y="0"/>
              </a:moveTo>
              <a:lnTo>
                <a:pt x="986108"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47DE7C6-BCA3-4AF5-A6A9-27EEEA5F5607}">
      <dsp:nvSpPr>
        <dsp:cNvPr id="0" name=""/>
        <dsp:cNvSpPr/>
      </dsp:nvSpPr>
      <dsp:spPr>
        <a:xfrm>
          <a:off x="3943476" y="105150"/>
          <a:ext cx="2256954" cy="1152118"/>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rtl="1">
            <a:lnSpc>
              <a:spcPct val="90000"/>
            </a:lnSpc>
            <a:spcBef>
              <a:spcPct val="0"/>
            </a:spcBef>
            <a:spcAft>
              <a:spcPct val="35000"/>
            </a:spcAft>
          </a:pPr>
          <a:r>
            <a:rPr lang="ar-IQ" sz="4000" b="1" kern="1200" dirty="0" smtClean="0"/>
            <a:t>قوة المكافاة</a:t>
          </a:r>
          <a:endParaRPr lang="ar-IQ" sz="4000" b="1" kern="1200" dirty="0"/>
        </a:p>
      </dsp:txBody>
      <dsp:txXfrm>
        <a:off x="3999718" y="161392"/>
        <a:ext cx="2144470" cy="1039634"/>
      </dsp:txXfrm>
    </dsp:sp>
    <dsp:sp modelId="{ABF58B92-31D1-4A55-8F62-64CFD7A22D7B}">
      <dsp:nvSpPr>
        <dsp:cNvPr id="0" name=""/>
        <dsp:cNvSpPr/>
      </dsp:nvSpPr>
      <dsp:spPr>
        <a:xfrm rot="1244268">
          <a:off x="6178595" y="4205991"/>
          <a:ext cx="1452312" cy="0"/>
        </a:xfrm>
        <a:custGeom>
          <a:avLst/>
          <a:gdLst/>
          <a:ahLst/>
          <a:cxnLst/>
          <a:rect l="0" t="0" r="0" b="0"/>
          <a:pathLst>
            <a:path>
              <a:moveTo>
                <a:pt x="0" y="0"/>
              </a:moveTo>
              <a:lnTo>
                <a:pt x="1452312"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C7F28165-69E6-477D-B0A7-D860DC7AE979}">
      <dsp:nvSpPr>
        <dsp:cNvPr id="0" name=""/>
        <dsp:cNvSpPr/>
      </dsp:nvSpPr>
      <dsp:spPr>
        <a:xfrm>
          <a:off x="7583860" y="4308565"/>
          <a:ext cx="2226527" cy="1152118"/>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rtl="1">
            <a:lnSpc>
              <a:spcPct val="90000"/>
            </a:lnSpc>
            <a:spcBef>
              <a:spcPct val="0"/>
            </a:spcBef>
            <a:spcAft>
              <a:spcPct val="35000"/>
            </a:spcAft>
          </a:pPr>
          <a:r>
            <a:rPr lang="ar-IQ" sz="4000" b="1" kern="1200" dirty="0" smtClean="0"/>
            <a:t>قوة الاكراه</a:t>
          </a:r>
          <a:endParaRPr lang="ar-IQ" sz="4000" b="1" kern="1200" dirty="0"/>
        </a:p>
      </dsp:txBody>
      <dsp:txXfrm>
        <a:off x="7640102" y="4364807"/>
        <a:ext cx="2114043" cy="1039634"/>
      </dsp:txXfrm>
    </dsp:sp>
    <dsp:sp modelId="{A0547C16-8533-4649-BFE1-B0862E570652}">
      <dsp:nvSpPr>
        <dsp:cNvPr id="0" name=""/>
        <dsp:cNvSpPr/>
      </dsp:nvSpPr>
      <dsp:spPr>
        <a:xfrm rot="9462852">
          <a:off x="2304192" y="4316628"/>
          <a:ext cx="1755873" cy="0"/>
        </a:xfrm>
        <a:custGeom>
          <a:avLst/>
          <a:gdLst/>
          <a:ahLst/>
          <a:cxnLst/>
          <a:rect l="0" t="0" r="0" b="0"/>
          <a:pathLst>
            <a:path>
              <a:moveTo>
                <a:pt x="0" y="0"/>
              </a:moveTo>
              <a:lnTo>
                <a:pt x="1755873" y="0"/>
              </a:lnTo>
            </a:path>
          </a:pathLst>
        </a:custGeom>
        <a:noFill/>
        <a:ln w="2540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860A6EB4-FA4C-4BF6-8C78-F429A3521C11}">
      <dsp:nvSpPr>
        <dsp:cNvPr id="0" name=""/>
        <dsp:cNvSpPr/>
      </dsp:nvSpPr>
      <dsp:spPr>
        <a:xfrm>
          <a:off x="226184" y="4512770"/>
          <a:ext cx="2143586" cy="1152118"/>
        </a:xfrm>
        <a:prstGeom prst="roundRect">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1600" tIns="101600" rIns="101600" bIns="101600" numCol="1" spcCol="1270" anchor="ctr" anchorCtr="0">
          <a:noAutofit/>
        </a:bodyPr>
        <a:lstStyle/>
        <a:p>
          <a:pPr lvl="0" algn="ctr" defTabSz="1778000" rtl="1">
            <a:lnSpc>
              <a:spcPct val="90000"/>
            </a:lnSpc>
            <a:spcBef>
              <a:spcPct val="0"/>
            </a:spcBef>
            <a:spcAft>
              <a:spcPct val="35000"/>
            </a:spcAft>
          </a:pPr>
          <a:r>
            <a:rPr lang="ar-IQ" sz="4000" b="1" kern="1200" dirty="0" smtClean="0"/>
            <a:t>السلطة</a:t>
          </a:r>
          <a:r>
            <a:rPr lang="ar-IQ" sz="2800" b="1" kern="1200" dirty="0" smtClean="0"/>
            <a:t> القانونية</a:t>
          </a:r>
          <a:endParaRPr lang="ar-IQ" sz="2800" b="1" kern="1200" dirty="0"/>
        </a:p>
      </dsp:txBody>
      <dsp:txXfrm>
        <a:off x="282426" y="4569012"/>
        <a:ext cx="2031102" cy="10396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9354F6-0C2E-4843-8982-9699347453E7}">
      <dsp:nvSpPr>
        <dsp:cNvPr id="0" name=""/>
        <dsp:cNvSpPr/>
      </dsp:nvSpPr>
      <dsp:spPr>
        <a:xfrm>
          <a:off x="1030662" y="1946"/>
          <a:ext cx="1974465" cy="1974465"/>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rtl="1">
            <a:lnSpc>
              <a:spcPct val="90000"/>
            </a:lnSpc>
            <a:spcBef>
              <a:spcPct val="0"/>
            </a:spcBef>
            <a:spcAft>
              <a:spcPct val="35000"/>
            </a:spcAft>
          </a:pPr>
          <a:r>
            <a:rPr lang="ar-IQ" sz="3200" b="1" kern="1200" dirty="0" smtClean="0"/>
            <a:t>قوة التخصص</a:t>
          </a:r>
          <a:endParaRPr lang="ar-IQ" sz="3200" b="1" kern="1200" dirty="0"/>
        </a:p>
      </dsp:txBody>
      <dsp:txXfrm>
        <a:off x="1319816" y="291100"/>
        <a:ext cx="1396157" cy="1396157"/>
      </dsp:txXfrm>
    </dsp:sp>
    <dsp:sp modelId="{57F493CD-6740-4B3A-93DC-A922E7C149BB}">
      <dsp:nvSpPr>
        <dsp:cNvPr id="0" name=""/>
        <dsp:cNvSpPr/>
      </dsp:nvSpPr>
      <dsp:spPr>
        <a:xfrm>
          <a:off x="1445299" y="2136738"/>
          <a:ext cx="1145190" cy="1145190"/>
        </a:xfrm>
        <a:prstGeom prst="mathPlus">
          <a:avLst/>
        </a:prstGeom>
        <a:solidFill>
          <a:schemeClr val="accent1">
            <a:tint val="60000"/>
            <a:hueOff val="0"/>
            <a:satOff val="0"/>
            <a:lumOff val="0"/>
            <a:alphaOff val="0"/>
          </a:schemeClr>
        </a:solidFill>
        <a:ln>
          <a:noFill/>
        </a:ln>
        <a:effectLst>
          <a:outerShdw blurRad="57150" dist="38100" dir="5400000" algn="ctr" rotWithShape="0">
            <a:schemeClr val="accent1">
              <a:tint val="60000"/>
              <a:hueOff val="0"/>
              <a:satOff val="0"/>
              <a:lumOff val="0"/>
              <a:alphaOff val="0"/>
              <a:shade val="9000"/>
              <a:alpha val="48000"/>
              <a:satMod val="105000"/>
            </a:schemeClr>
          </a:outerShdw>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IQ" sz="2000" kern="1200"/>
        </a:p>
      </dsp:txBody>
      <dsp:txXfrm>
        <a:off x="1597094" y="2574659"/>
        <a:ext cx="841600" cy="269348"/>
      </dsp:txXfrm>
    </dsp:sp>
    <dsp:sp modelId="{11244ED1-D509-4608-99C9-78AB8944C558}">
      <dsp:nvSpPr>
        <dsp:cNvPr id="0" name=""/>
        <dsp:cNvSpPr/>
      </dsp:nvSpPr>
      <dsp:spPr>
        <a:xfrm>
          <a:off x="1030662" y="3442255"/>
          <a:ext cx="1974465" cy="1974465"/>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rtl="1">
            <a:lnSpc>
              <a:spcPct val="90000"/>
            </a:lnSpc>
            <a:spcBef>
              <a:spcPct val="0"/>
            </a:spcBef>
            <a:spcAft>
              <a:spcPct val="35000"/>
            </a:spcAft>
          </a:pPr>
          <a:r>
            <a:rPr lang="ar-IQ" sz="3600" b="1" kern="1200" dirty="0" smtClean="0"/>
            <a:t>قوة الاعجاب </a:t>
          </a:r>
          <a:endParaRPr lang="ar-IQ" sz="3600" b="1" kern="1200" dirty="0"/>
        </a:p>
      </dsp:txBody>
      <dsp:txXfrm>
        <a:off x="1319816" y="3731409"/>
        <a:ext cx="1396157" cy="1396157"/>
      </dsp:txXfrm>
    </dsp:sp>
    <dsp:sp modelId="{2EE343CC-F1E2-4C73-93B4-A8D53568961A}">
      <dsp:nvSpPr>
        <dsp:cNvPr id="0" name=""/>
        <dsp:cNvSpPr/>
      </dsp:nvSpPr>
      <dsp:spPr>
        <a:xfrm>
          <a:off x="3301297" y="2342082"/>
          <a:ext cx="627880" cy="73450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7150" dist="38100" dir="5400000" algn="ctr" rotWithShape="0">
            <a:schemeClr val="accent1">
              <a:tint val="60000"/>
              <a:hueOff val="0"/>
              <a:satOff val="0"/>
              <a:lumOff val="0"/>
              <a:alphaOff val="0"/>
              <a:shade val="9000"/>
              <a:alpha val="48000"/>
              <a:satMod val="105000"/>
            </a:schemeClr>
          </a:outerShdw>
        </a:effectLst>
        <a:sp3d z="-600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66850" rtl="1">
            <a:lnSpc>
              <a:spcPct val="90000"/>
            </a:lnSpc>
            <a:spcBef>
              <a:spcPct val="0"/>
            </a:spcBef>
            <a:spcAft>
              <a:spcPct val="35000"/>
            </a:spcAft>
          </a:pPr>
          <a:endParaRPr lang="ar-IQ" sz="3300" kern="1200"/>
        </a:p>
      </dsp:txBody>
      <dsp:txXfrm>
        <a:off x="3301297" y="2488982"/>
        <a:ext cx="439516" cy="440701"/>
      </dsp:txXfrm>
    </dsp:sp>
    <dsp:sp modelId="{E9DA7058-FB22-4D20-B05D-4048D5F634CC}">
      <dsp:nvSpPr>
        <dsp:cNvPr id="0" name=""/>
        <dsp:cNvSpPr/>
      </dsp:nvSpPr>
      <dsp:spPr>
        <a:xfrm>
          <a:off x="4189806" y="734867"/>
          <a:ext cx="3948931" cy="3948931"/>
        </a:xfrm>
        <a:prstGeom prst="ellipse">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90500" prstMaterial="matte">
          <a:bevelT w="120650" h="38100" prst="relaxedInset"/>
          <a:bevelB w="120650" h="571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rtl="1">
            <a:lnSpc>
              <a:spcPct val="90000"/>
            </a:lnSpc>
            <a:spcBef>
              <a:spcPct val="0"/>
            </a:spcBef>
            <a:spcAft>
              <a:spcPct val="35000"/>
            </a:spcAft>
          </a:pPr>
          <a:r>
            <a:rPr lang="ar-IQ" sz="6500" b="1" kern="1200" dirty="0" smtClean="0"/>
            <a:t>قوة التأثير </a:t>
          </a:r>
          <a:endParaRPr lang="ar-IQ" sz="6500" b="1" kern="1200" dirty="0"/>
        </a:p>
      </dsp:txBody>
      <dsp:txXfrm>
        <a:off x="4768114" y="1313175"/>
        <a:ext cx="2792315" cy="27923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E8AA7-1156-46D4-9DF7-090085665E15}">
      <dsp:nvSpPr>
        <dsp:cNvPr id="0" name=""/>
        <dsp:cNvSpPr/>
      </dsp:nvSpPr>
      <dsp:spPr>
        <a:xfrm>
          <a:off x="1895" y="0"/>
          <a:ext cx="1986359" cy="5418667"/>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sp3d extrusionH="28000" prstMaterial="matte"/>
        </a:bodyPr>
        <a:lstStyle/>
        <a:p>
          <a:pPr lvl="0" algn="ctr" defTabSz="1422400" rtl="1">
            <a:lnSpc>
              <a:spcPct val="90000"/>
            </a:lnSpc>
            <a:spcBef>
              <a:spcPct val="0"/>
            </a:spcBef>
            <a:spcAft>
              <a:spcPct val="35000"/>
            </a:spcAft>
          </a:pPr>
          <a:r>
            <a:rPr lang="ar-IQ" sz="3200" kern="1200" dirty="0" smtClean="0"/>
            <a:t>أساليب القيادة </a:t>
          </a:r>
          <a:endParaRPr lang="ar-IQ" sz="3200" kern="1200" dirty="0"/>
        </a:p>
      </dsp:txBody>
      <dsp:txXfrm>
        <a:off x="1895" y="2167466"/>
        <a:ext cx="1986359" cy="2167466"/>
      </dsp:txXfrm>
    </dsp:sp>
    <dsp:sp modelId="{5B9030CB-0D73-40B9-87A6-C5CF03B78E69}">
      <dsp:nvSpPr>
        <dsp:cNvPr id="0" name=""/>
        <dsp:cNvSpPr/>
      </dsp:nvSpPr>
      <dsp:spPr>
        <a:xfrm>
          <a:off x="92866" y="325120"/>
          <a:ext cx="1804416" cy="1804416"/>
        </a:xfrm>
        <a:prstGeom prst="ellipse">
          <a:avLst/>
        </a:prstGeom>
        <a:solidFill>
          <a:schemeClr val="accent1">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 modelId="{1F333042-3739-4FF3-9766-1D0C7FDAB583}">
      <dsp:nvSpPr>
        <dsp:cNvPr id="0" name=""/>
        <dsp:cNvSpPr/>
      </dsp:nvSpPr>
      <dsp:spPr>
        <a:xfrm>
          <a:off x="2047845" y="0"/>
          <a:ext cx="1986359" cy="5418667"/>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27584" tIns="227584" rIns="227584" bIns="227584" numCol="1" spcCol="1270" anchor="ctr" anchorCtr="0">
          <a:noAutofit/>
          <a:sp3d extrusionH="28000" prstMaterial="matte"/>
        </a:bodyPr>
        <a:lstStyle/>
        <a:p>
          <a:pPr lvl="0" algn="ctr" defTabSz="1422400" rtl="1">
            <a:lnSpc>
              <a:spcPct val="90000"/>
            </a:lnSpc>
            <a:spcBef>
              <a:spcPct val="0"/>
            </a:spcBef>
            <a:spcAft>
              <a:spcPct val="35000"/>
            </a:spcAft>
          </a:pPr>
          <a:r>
            <a:rPr lang="ar-IQ" sz="3200" kern="1200" smtClean="0"/>
            <a:t>الأسلوب الديمقراطي</a:t>
          </a:r>
          <a:endParaRPr lang="ar-IQ" sz="3200" kern="1200" dirty="0"/>
        </a:p>
      </dsp:txBody>
      <dsp:txXfrm>
        <a:off x="2047845" y="2167466"/>
        <a:ext cx="1986359" cy="2167466"/>
      </dsp:txXfrm>
    </dsp:sp>
    <dsp:sp modelId="{C3FFD073-9C15-4900-834A-E0DC61A1034D}">
      <dsp:nvSpPr>
        <dsp:cNvPr id="0" name=""/>
        <dsp:cNvSpPr/>
      </dsp:nvSpPr>
      <dsp:spPr>
        <a:xfrm>
          <a:off x="2138816" y="325120"/>
          <a:ext cx="1804416" cy="1804416"/>
        </a:xfrm>
        <a:prstGeom prst="ellipse">
          <a:avLst/>
        </a:prstGeom>
        <a:solidFill>
          <a:schemeClr val="accent1">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 modelId="{896353E9-9EB2-42F8-AD26-1F70765A7147}">
      <dsp:nvSpPr>
        <dsp:cNvPr id="0" name=""/>
        <dsp:cNvSpPr/>
      </dsp:nvSpPr>
      <dsp:spPr>
        <a:xfrm>
          <a:off x="4093795" y="0"/>
          <a:ext cx="1986359" cy="5418667"/>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84480" tIns="284480" rIns="284480" bIns="284480" numCol="1" spcCol="1270" anchor="ctr" anchorCtr="0">
          <a:noAutofit/>
          <a:sp3d extrusionH="28000" prstMaterial="matte"/>
        </a:bodyPr>
        <a:lstStyle/>
        <a:p>
          <a:pPr lvl="0" algn="l" defTabSz="1778000" rtl="1">
            <a:lnSpc>
              <a:spcPct val="90000"/>
            </a:lnSpc>
            <a:spcBef>
              <a:spcPct val="0"/>
            </a:spcBef>
            <a:spcAft>
              <a:spcPct val="35000"/>
            </a:spcAft>
          </a:pPr>
          <a:r>
            <a:rPr lang="ar-IQ" sz="4000" kern="1200" smtClean="0"/>
            <a:t>الأسلوب</a:t>
          </a:r>
          <a:r>
            <a:rPr lang="ar-IQ" sz="5400" kern="1200" smtClean="0"/>
            <a:t> الحر</a:t>
          </a:r>
          <a:endParaRPr lang="ar-IQ" sz="5400" kern="1200" dirty="0"/>
        </a:p>
      </dsp:txBody>
      <dsp:txXfrm>
        <a:off x="4093795" y="2167466"/>
        <a:ext cx="1986359" cy="2167466"/>
      </dsp:txXfrm>
    </dsp:sp>
    <dsp:sp modelId="{C612AAB9-FEC8-4361-850C-845FBD88DCCB}">
      <dsp:nvSpPr>
        <dsp:cNvPr id="0" name=""/>
        <dsp:cNvSpPr/>
      </dsp:nvSpPr>
      <dsp:spPr>
        <a:xfrm>
          <a:off x="4184767" y="325120"/>
          <a:ext cx="1804416" cy="1804416"/>
        </a:xfrm>
        <a:prstGeom prst="ellipse">
          <a:avLst/>
        </a:prstGeom>
        <a:solidFill>
          <a:schemeClr val="accent1">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 modelId="{BDF2D982-1766-41BB-949D-2B553C50039F}">
      <dsp:nvSpPr>
        <dsp:cNvPr id="0" name=""/>
        <dsp:cNvSpPr/>
      </dsp:nvSpPr>
      <dsp:spPr>
        <a:xfrm>
          <a:off x="6139745" y="0"/>
          <a:ext cx="1986359" cy="5418667"/>
        </a:xfrm>
        <a:prstGeom prst="roundRect">
          <a:avLst>
            <a:gd name="adj" fmla="val 10000"/>
          </a:avLst>
        </a:prstGeom>
        <a:solidFill>
          <a:schemeClr val="accent1">
            <a:hueOff val="0"/>
            <a:satOff val="0"/>
            <a:lumOff val="0"/>
            <a:alphaOff val="0"/>
          </a:schemeClr>
        </a:solidFill>
        <a:ln>
          <a:noFill/>
        </a:ln>
        <a:effectLst>
          <a:outerShdw blurRad="57150" dist="38100" dir="5400000" algn="ctr" rotWithShape="0">
            <a:schemeClr val="accent1">
              <a:hueOff val="0"/>
              <a:satOff val="0"/>
              <a:lumOff val="0"/>
              <a:alphaOff val="0"/>
              <a:shade val="9000"/>
              <a:alpha val="48000"/>
              <a:satMod val="105000"/>
            </a:scheme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sp3d extrusionH="28000" prstMaterial="matte"/>
        </a:bodyPr>
        <a:lstStyle/>
        <a:p>
          <a:pPr lvl="0" algn="ctr" defTabSz="1600200" rtl="1">
            <a:lnSpc>
              <a:spcPct val="90000"/>
            </a:lnSpc>
            <a:spcBef>
              <a:spcPct val="0"/>
            </a:spcBef>
            <a:spcAft>
              <a:spcPct val="35000"/>
            </a:spcAft>
          </a:pPr>
          <a:r>
            <a:rPr lang="ar-IQ" sz="3600" kern="1200" smtClean="0"/>
            <a:t>الأسلوب </a:t>
          </a:r>
          <a:r>
            <a:rPr lang="ar-IQ" sz="2800" kern="1200" smtClean="0"/>
            <a:t>الديكتاتوري</a:t>
          </a:r>
          <a:r>
            <a:rPr lang="ar-IQ" sz="3600" kern="1200" smtClean="0"/>
            <a:t> </a:t>
          </a:r>
          <a:endParaRPr lang="ar-IQ" sz="3600" kern="1200" dirty="0"/>
        </a:p>
      </dsp:txBody>
      <dsp:txXfrm>
        <a:off x="6139745" y="2167466"/>
        <a:ext cx="1986359" cy="2167466"/>
      </dsp:txXfrm>
    </dsp:sp>
    <dsp:sp modelId="{437EFDC8-6CC3-4AC4-8F4F-D8D314A2C39F}">
      <dsp:nvSpPr>
        <dsp:cNvPr id="0" name=""/>
        <dsp:cNvSpPr/>
      </dsp:nvSpPr>
      <dsp:spPr>
        <a:xfrm>
          <a:off x="6230717" y="325120"/>
          <a:ext cx="1804416" cy="1804416"/>
        </a:xfrm>
        <a:prstGeom prst="ellipse">
          <a:avLst/>
        </a:prstGeom>
        <a:solidFill>
          <a:schemeClr val="accent1">
            <a:tint val="5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dsp:style>
    </dsp:sp>
    <dsp:sp modelId="{19EC7012-9B1A-4D9F-8DBD-E0991A8647F2}">
      <dsp:nvSpPr>
        <dsp:cNvPr id="0" name=""/>
        <dsp:cNvSpPr/>
      </dsp:nvSpPr>
      <dsp:spPr>
        <a:xfrm>
          <a:off x="325119" y="4334933"/>
          <a:ext cx="7477760" cy="812800"/>
        </a:xfrm>
        <a:prstGeom prst="leftRightArrow">
          <a:avLst/>
        </a:prstGeom>
        <a:solidFill>
          <a:schemeClr val="accent1">
            <a:tint val="60000"/>
            <a:hueOff val="0"/>
            <a:satOff val="0"/>
            <a:lumOff val="0"/>
            <a:alphaOff val="0"/>
          </a:schemeClr>
        </a:solidFill>
        <a:ln>
          <a:noFill/>
        </a:ln>
        <a:effectLst/>
        <a:sp3d prstMaterial="matte"/>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9/2/quickstyle/3d8">
  <dgm:title val=""/>
  <dgm:desc val=""/>
  <dgm:catLst>
    <dgm:cat type="3D" pri="11800"/>
  </dgm:catLst>
  <dgm:scene3d>
    <a:camera prst="perspectiveHeroicExtremeRightFacing" zoom="82000">
      <a:rot lat="21300000" lon="20400000" rev="180000"/>
    </a:camera>
    <a:lightRig rig="morning" dir="t">
      <a:rot lat="0" lon="0" rev="20400000"/>
    </a:lightRig>
  </dgm:scene3d>
  <dgm:styleLbl name="node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0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60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635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1520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conF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90500" prstMaterial="matte">
      <a:bevelT w="120650" h="38100"/>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solidFgAcc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152400" extrusionH="63500" prstMaterial="matte">
      <a:bevelT w="44450" h="6350" prst="relaxedInset"/>
      <a:contourClr>
        <a:schemeClr val="bg1"/>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190500" prstMaterial="matte">
      <a:bevelT w="120650" h="38100" prst="relaxedInset"/>
      <a:bevelB w="120650" h="571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41C6007-AB0E-484E-A5CF-08B696D4344F}" type="datetimeFigureOut">
              <a:rPr lang="ar-IQ" smtClean="0"/>
              <a:t>02/04/1440</a:t>
            </a:fld>
            <a:endParaRPr lang="ar-IQ"/>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EF916A9-6428-4BAD-A5D7-5B71EF54BCD8}" type="slidenum">
              <a:rPr lang="ar-IQ" smtClean="0"/>
              <a:t>‹#›</a:t>
            </a:fld>
            <a:endParaRPr lang="ar-IQ"/>
          </a:p>
        </p:txBody>
      </p:sp>
    </p:spTree>
    <p:extLst>
      <p:ext uri="{BB962C8B-B14F-4D97-AF65-F5344CB8AC3E}">
        <p14:creationId xmlns:p14="http://schemas.microsoft.com/office/powerpoint/2010/main" val="133707109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3F1243E6-7D8D-4E7B-AA82-B31066D1307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عنوان، ونص، واثنان من ال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28600"/>
            <a:ext cx="109728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609600" y="1600200"/>
            <a:ext cx="5384800" cy="4495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quarter" idx="2"/>
          </p:nvPr>
        </p:nvSpPr>
        <p:spPr>
          <a:xfrm>
            <a:off x="6197600" y="1600200"/>
            <a:ext cx="5384800" cy="21717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محتوى 4"/>
          <p:cNvSpPr>
            <a:spLocks noGrp="1"/>
          </p:cNvSpPr>
          <p:nvPr>
            <p:ph sz="quarter" idx="3"/>
          </p:nvPr>
        </p:nvSpPr>
        <p:spPr>
          <a:xfrm>
            <a:off x="6197600" y="3924300"/>
            <a:ext cx="5384800" cy="21717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اريخ 5"/>
          <p:cNvSpPr>
            <a:spLocks noGrp="1"/>
          </p:cNvSpPr>
          <p:nvPr>
            <p:ph type="dt" sz="half" idx="10"/>
          </p:nvPr>
        </p:nvSpPr>
        <p:spPr>
          <a:xfrm>
            <a:off x="609600" y="6248400"/>
            <a:ext cx="2844800" cy="457200"/>
          </a:xfrm>
        </p:spPr>
        <p:txBody>
          <a:bodyPr/>
          <a:lstStyle>
            <a:lvl1pPr>
              <a:defRPr/>
            </a:lvl1pPr>
          </a:lstStyle>
          <a:p>
            <a:pPr>
              <a:defRPr/>
            </a:pPr>
            <a:endParaRPr lang="en-US"/>
          </a:p>
        </p:txBody>
      </p:sp>
      <p:sp>
        <p:nvSpPr>
          <p:cNvPr id="7" name="عنصر نائب للتذييل 6"/>
          <p:cNvSpPr>
            <a:spLocks noGrp="1"/>
          </p:cNvSpPr>
          <p:nvPr>
            <p:ph type="ftr" sz="quarter" idx="11"/>
          </p:nvPr>
        </p:nvSpPr>
        <p:spPr/>
        <p:txBody>
          <a:bodyPr/>
          <a:lstStyle>
            <a:lvl1pPr>
              <a:defRPr/>
            </a:lvl1pPr>
          </a:lstStyle>
          <a:p>
            <a:pPr>
              <a:defRPr/>
            </a:pPr>
            <a:endParaRPr lang="en-US"/>
          </a:p>
        </p:txBody>
      </p:sp>
      <p:sp>
        <p:nvSpPr>
          <p:cNvPr id="8" name="عنصر نائب لرقم الشريحة 7"/>
          <p:cNvSpPr>
            <a:spLocks noGrp="1"/>
          </p:cNvSpPr>
          <p:nvPr>
            <p:ph type="sldNum" sz="quarter" idx="12"/>
          </p:nvPr>
        </p:nvSpPr>
        <p:spPr>
          <a:xfrm>
            <a:off x="8737600" y="6248400"/>
            <a:ext cx="2844800" cy="457200"/>
          </a:xfrm>
        </p:spPr>
        <p:txBody>
          <a:bodyPr/>
          <a:lstStyle>
            <a:lvl1pPr>
              <a:defRPr/>
            </a:lvl1pPr>
          </a:lstStyle>
          <a:p>
            <a:pPr>
              <a:defRPr/>
            </a:pPr>
            <a:fld id="{252EB524-1AA5-45A3-BDCC-3CD77E67C6D2}" type="slidenum">
              <a:rPr lang="ar-SA"/>
              <a:pPr>
                <a:defRPr/>
              </a:pPr>
              <a:t>‹#›</a:t>
            </a:fld>
            <a:endParaRPr lang="en-US"/>
          </a:p>
        </p:txBody>
      </p:sp>
    </p:spTree>
    <p:extLst>
      <p:ext uri="{BB962C8B-B14F-4D97-AF65-F5344CB8AC3E}">
        <p14:creationId xmlns:p14="http://schemas.microsoft.com/office/powerpoint/2010/main" val="731748722"/>
      </p:ext>
    </p:extLst>
  </p:cSld>
  <p:clrMapOvr>
    <a:masterClrMapping/>
  </p:clrMapOvr>
  <p:transition spd="med">
    <p:dissolve/>
    <p:sndAc>
      <p:stSnd>
        <p:snd r:embed="rId1" name="chimes.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F1243E6-7D8D-4E7B-AA82-B31066D1307E}"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6193384" y="1859782"/>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6193384"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F1243E6-7D8D-4E7B-AA82-B31066D1307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9"/>
            <a:ext cx="2950464"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C9226B6E-6DAA-4AAC-834F-F43C3053A420}" type="datetimeFigureOut">
              <a:rPr lang="ar-IQ" smtClean="0"/>
              <a:pPr/>
              <a:t>02/04/1440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10769600" y="6356375"/>
            <a:ext cx="812800" cy="365125"/>
          </a:xfrm>
        </p:spPr>
        <p:txBody>
          <a:bodyPr/>
          <a:lstStyle/>
          <a:p>
            <a:fld id="{3F1243E6-7D8D-4E7B-AA82-B31066D1307E}" type="slidenum">
              <a:rPr lang="ar-IQ" smtClean="0"/>
              <a:pPr/>
              <a:t>‹#›</a:t>
            </a:fld>
            <a:endParaRPr lang="ar-IQ"/>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50"/>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609600" y="6356375"/>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9226B6E-6DAA-4AAC-834F-F43C3053A420}" type="datetimeFigureOut">
              <a:rPr lang="ar-IQ" smtClean="0"/>
              <a:pPr/>
              <a:t>02/04/1440</a:t>
            </a:fld>
            <a:endParaRPr lang="ar-IQ"/>
          </a:p>
        </p:txBody>
      </p:sp>
      <p:sp>
        <p:nvSpPr>
          <p:cNvPr id="22" name="Footer Placeholder 21"/>
          <p:cNvSpPr>
            <a:spLocks noGrp="1"/>
          </p:cNvSpPr>
          <p:nvPr>
            <p:ph type="ftr" sz="quarter" idx="3"/>
          </p:nvPr>
        </p:nvSpPr>
        <p:spPr>
          <a:xfrm>
            <a:off x="3556000" y="6356375"/>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10566400" y="6356375"/>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F1243E6-7D8D-4E7B-AA82-B31066D1307E}" type="slidenum">
              <a:rPr lang="ar-IQ" smtClean="0"/>
              <a:pPr/>
              <a:t>‹#›</a:t>
            </a:fld>
            <a:endParaRPr lang="ar-IQ"/>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image" Target="../media/image7.gif"/><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AutoShape 3"/>
          <p:cNvSpPr>
            <a:spLocks noChangeArrowheads="1"/>
          </p:cNvSpPr>
          <p:nvPr/>
        </p:nvSpPr>
        <p:spPr bwMode="auto">
          <a:xfrm>
            <a:off x="2190481" y="1137366"/>
            <a:ext cx="7736984" cy="1680693"/>
          </a:xfrm>
          <a:prstGeom prst="flowChartAlternateProcess">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tileRect/>
          </a:gradFill>
          <a:ln w="9525">
            <a:solidFill>
              <a:schemeClr val="tx1"/>
            </a:solidFill>
            <a:miter lim="800000"/>
            <a:headEnd/>
            <a:tailEnd/>
          </a:ln>
          <a:effectLst/>
        </p:spPr>
        <p:txBody>
          <a:bodyPr wrap="none" anchor="ctr"/>
          <a:lstStyle/>
          <a:p>
            <a:pPr algn="ctr" rtl="1" eaLnBrk="1" hangingPunct="1">
              <a:defRPr/>
            </a:pPr>
            <a:r>
              <a:rPr lang="ar-IQ" sz="5400" b="1" dirty="0" smtClean="0">
                <a:solidFill>
                  <a:srgbClr val="FF0000"/>
                </a:solidFill>
                <a:effectLst>
                  <a:outerShdw blurRad="38100" dist="38100" dir="2700000" algn="tl">
                    <a:srgbClr val="000000"/>
                  </a:outerShdw>
                </a:effectLst>
              </a:rPr>
              <a:t>القيادة </a:t>
            </a:r>
            <a:r>
              <a:rPr lang="ar-IQ" sz="5400" b="1" dirty="0">
                <a:solidFill>
                  <a:srgbClr val="FF0000"/>
                </a:solidFill>
                <a:effectLst>
                  <a:outerShdw blurRad="38100" dist="38100" dir="2700000" algn="tl">
                    <a:srgbClr val="000000"/>
                  </a:outerShdw>
                </a:effectLst>
              </a:rPr>
              <a:t>في المجال الرياضية </a:t>
            </a:r>
          </a:p>
        </p:txBody>
      </p:sp>
      <p:sp>
        <p:nvSpPr>
          <p:cNvPr id="5" name="عنوان فرعي 2"/>
          <p:cNvSpPr>
            <a:spLocks noGrp="1"/>
          </p:cNvSpPr>
          <p:nvPr>
            <p:ph type="subTitle" idx="1"/>
          </p:nvPr>
        </p:nvSpPr>
        <p:spPr>
          <a:xfrm>
            <a:off x="3125670" y="3104964"/>
            <a:ext cx="5748672" cy="1782198"/>
          </a:xfrm>
          <a:solidFill>
            <a:srgbClr val="FFFF00"/>
          </a:solidFill>
          <a:ln>
            <a:miter lim="800000"/>
            <a:headEnd/>
            <a:tailEnd/>
          </a:ln>
        </p:spPr>
        <p:style>
          <a:lnRef idx="0">
            <a:schemeClr val="accent6"/>
          </a:lnRef>
          <a:fillRef idx="3">
            <a:schemeClr val="accent6"/>
          </a:fillRef>
          <a:effectRef idx="3">
            <a:schemeClr val="accent6"/>
          </a:effectRef>
          <a:fontRef idx="minor">
            <a:schemeClr val="lt1"/>
          </a:fontRef>
        </p:style>
        <p:txBody>
          <a:bodyPr rtlCol="1">
            <a:normAutofit/>
          </a:bodyPr>
          <a:lstStyle/>
          <a:p>
            <a:pPr algn="ctr">
              <a:defRPr/>
            </a:pPr>
            <a:r>
              <a:rPr lang="ar-IQ" sz="3600" b="1" dirty="0">
                <a:solidFill>
                  <a:srgbClr val="002060"/>
                </a:solidFill>
                <a:ea typeface="Majalla UI"/>
                <a:cs typeface="Majalla UI"/>
              </a:rPr>
              <a:t>الأستاذ الدكتور </a:t>
            </a:r>
          </a:p>
          <a:p>
            <a:pPr algn="ctr">
              <a:defRPr/>
            </a:pPr>
            <a:r>
              <a:rPr lang="ar-IQ" sz="3600" b="1" dirty="0">
                <a:solidFill>
                  <a:srgbClr val="002060"/>
                </a:solidFill>
                <a:ea typeface="Majalla UI"/>
                <a:cs typeface="Majalla UI"/>
              </a:rPr>
              <a:t>عبد الحليم جبر نزال </a:t>
            </a:r>
          </a:p>
          <a:p>
            <a:pPr algn="ctr">
              <a:defRPr/>
            </a:pPr>
            <a:r>
              <a:rPr lang="ar-IQ" sz="1950" b="1" dirty="0">
                <a:solidFill>
                  <a:srgbClr val="002060"/>
                </a:solidFill>
                <a:ea typeface="Majalla UI"/>
                <a:cs typeface="Majalla UI"/>
              </a:rPr>
              <a:t>أستاذ الإدارة والتنظيم – جامعة البصرة –كلية التربية الرياضية </a:t>
            </a:r>
          </a:p>
        </p:txBody>
      </p:sp>
      <p:sp>
        <p:nvSpPr>
          <p:cNvPr id="14341" name="Rectangle 7"/>
          <p:cNvSpPr>
            <a:spLocks noChangeArrowheads="1"/>
          </p:cNvSpPr>
          <p:nvPr/>
        </p:nvSpPr>
        <p:spPr bwMode="auto">
          <a:xfrm>
            <a:off x="3638557" y="4994973"/>
            <a:ext cx="4995863" cy="486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500" tIns="35100" rIns="67500" bIns="35100" anchor="ctr">
            <a:spAutoFit/>
          </a:bodyPr>
          <a:lstStyle>
            <a:lvl1pPr>
              <a:defRPr sz="3400">
                <a:solidFill>
                  <a:schemeClr val="tx1"/>
                </a:solidFill>
                <a:latin typeface="Arial" panose="020B0604020202020204" pitchFamily="34" charset="0"/>
                <a:cs typeface="Arial" panose="020B0604020202020204" pitchFamily="34" charset="0"/>
              </a:defRPr>
            </a:lvl1pPr>
            <a:lvl2pPr marL="742950" indent="-285750">
              <a:defRPr sz="3400">
                <a:solidFill>
                  <a:schemeClr val="tx1"/>
                </a:solidFill>
                <a:latin typeface="Arial" panose="020B0604020202020204" pitchFamily="34" charset="0"/>
                <a:cs typeface="Arial" panose="020B0604020202020204" pitchFamily="34" charset="0"/>
              </a:defRPr>
            </a:lvl2pPr>
            <a:lvl3pPr marL="1143000" indent="-228600">
              <a:defRPr sz="3400">
                <a:solidFill>
                  <a:schemeClr val="tx1"/>
                </a:solidFill>
                <a:latin typeface="Arial" panose="020B0604020202020204" pitchFamily="34" charset="0"/>
                <a:cs typeface="Arial" panose="020B0604020202020204" pitchFamily="34" charset="0"/>
              </a:defRPr>
            </a:lvl3pPr>
            <a:lvl4pPr marL="1600200" indent="-228600">
              <a:defRPr sz="3400">
                <a:solidFill>
                  <a:schemeClr val="tx1"/>
                </a:solidFill>
                <a:latin typeface="Arial" panose="020B0604020202020204" pitchFamily="34" charset="0"/>
                <a:cs typeface="Arial" panose="020B0604020202020204" pitchFamily="34" charset="0"/>
              </a:defRPr>
            </a:lvl4pPr>
            <a:lvl5pPr marL="2057400" indent="-228600">
              <a:defRPr sz="3400">
                <a:solidFill>
                  <a:schemeClr val="tx1"/>
                </a:solidFill>
                <a:latin typeface="Arial" panose="020B0604020202020204" pitchFamily="34" charset="0"/>
                <a:cs typeface="Arial" panose="020B0604020202020204" pitchFamily="34" charset="0"/>
              </a:defRPr>
            </a:lvl5pPr>
            <a:lvl6pPr marL="25146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6pPr>
            <a:lvl7pPr marL="29718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7pPr>
            <a:lvl8pPr marL="34290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8pPr>
            <a:lvl9pPr marL="3886200" indent="-228600" rtl="0" eaLnBrk="0" fontAlgn="base" hangingPunct="0">
              <a:spcBef>
                <a:spcPct val="0"/>
              </a:spcBef>
              <a:spcAft>
                <a:spcPct val="0"/>
              </a:spcAft>
              <a:defRPr sz="3400">
                <a:solidFill>
                  <a:schemeClr val="tx1"/>
                </a:solidFill>
                <a:latin typeface="Arial" panose="020B0604020202020204" pitchFamily="34" charset="0"/>
                <a:cs typeface="Arial" panose="020B0604020202020204" pitchFamily="34" charset="0"/>
              </a:defRPr>
            </a:lvl9pPr>
          </a:lstStyle>
          <a:p>
            <a:pPr rtl="1"/>
            <a:r>
              <a:rPr lang="ar-SA" sz="1350" b="1" dirty="0">
                <a:solidFill>
                  <a:srgbClr val="FF0000"/>
                </a:solidFill>
                <a:cs typeface="Times New Roman" panose="02020603050405020304" pitchFamily="18" charset="0"/>
              </a:rPr>
              <a:t>البريد الالكتروني: </a:t>
            </a:r>
            <a:r>
              <a:rPr lang="en-US" sz="1350" b="1" dirty="0">
                <a:solidFill>
                  <a:srgbClr val="FF0000"/>
                </a:solidFill>
                <a:cs typeface="Times New Roman" panose="02020603050405020304" pitchFamily="18" charset="0"/>
              </a:rPr>
              <a:t>dr.haleemnazzal@ymail.com</a:t>
            </a:r>
          </a:p>
          <a:p>
            <a:pPr rtl="1"/>
            <a:r>
              <a:rPr lang="ar-IQ" sz="1350" b="1" dirty="0">
                <a:solidFill>
                  <a:srgbClr val="FF0000"/>
                </a:solidFill>
                <a:cs typeface="Times New Roman" panose="02020603050405020304" pitchFamily="18" charset="0"/>
              </a:rPr>
              <a:t>موبايل</a:t>
            </a:r>
            <a:r>
              <a:rPr lang="en-US" sz="1350" b="1" dirty="0">
                <a:solidFill>
                  <a:srgbClr val="FF0000"/>
                </a:solidFill>
                <a:cs typeface="Times New Roman" panose="02020603050405020304" pitchFamily="18" charset="0"/>
              </a:rPr>
              <a:t>    07801040602--  07710807111 :  </a:t>
            </a:r>
            <a:endParaRPr lang="en-US" sz="3000" dirty="0">
              <a:solidFill>
                <a:srgbClr val="FF0000"/>
              </a:solidFill>
            </a:endParaRPr>
          </a:p>
        </p:txBody>
      </p:sp>
    </p:spTree>
    <p:extLst>
      <p:ext uri="{BB962C8B-B14F-4D97-AF65-F5344CB8AC3E}">
        <p14:creationId xmlns:p14="http://schemas.microsoft.com/office/powerpoint/2010/main" val="3372766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489707"/>
            <a:ext cx="10972800" cy="1143000"/>
          </a:xfrm>
        </p:spPr>
        <p:txBody>
          <a:bodyPr>
            <a:noAutofit/>
          </a:bodyPr>
          <a:lstStyle/>
          <a:p>
            <a:pPr algn="r"/>
            <a:r>
              <a:rPr lang="ar-SA" sz="6600" dirty="0">
                <a:solidFill>
                  <a:srgbClr val="FF0000"/>
                </a:solidFill>
              </a:rPr>
              <a:t>مصادر قوة القيادة: </a:t>
            </a:r>
            <a:r>
              <a:rPr lang="en-US" sz="3200" dirty="0">
                <a:solidFill>
                  <a:srgbClr val="FF0000"/>
                </a:solidFill>
              </a:rPr>
              <a:t/>
            </a:r>
            <a:br>
              <a:rPr lang="en-US" sz="3200" dirty="0">
                <a:solidFill>
                  <a:srgbClr val="FF0000"/>
                </a:solidFill>
              </a:rPr>
            </a:br>
            <a:endParaRPr lang="ar-IQ" sz="6600" dirty="0">
              <a:solidFill>
                <a:srgbClr val="FF0000"/>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16070384"/>
              </p:ext>
            </p:extLst>
          </p:nvPr>
        </p:nvGraphicFramePr>
        <p:xfrm>
          <a:off x="1003300" y="1690688"/>
          <a:ext cx="10515600" cy="3913632"/>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1957166">
                <a:tc>
                  <a:txBody>
                    <a:bodyPr/>
                    <a:lstStyle/>
                    <a:p>
                      <a:pPr algn="justLow" rtl="1">
                        <a:lnSpc>
                          <a:spcPct val="107000"/>
                        </a:lnSpc>
                        <a:spcAft>
                          <a:spcPts val="0"/>
                        </a:spcAft>
                        <a:tabLst>
                          <a:tab pos="6313170" algn="r"/>
                        </a:tabLst>
                      </a:pPr>
                      <a:r>
                        <a:rPr lang="ar-SY" sz="4000" dirty="0" smtClean="0">
                          <a:effectLst/>
                        </a:rPr>
                        <a:t>تتضمن </a:t>
                      </a:r>
                      <a:r>
                        <a:rPr lang="ar-SY" sz="4000" dirty="0">
                          <a:effectLst/>
                        </a:rPr>
                        <a:t>عملية القيادة قدرة التأثير على الآخرين للعمل على تحقيق أهداف معينة وهذا يعني أن القيادة </a:t>
                      </a:r>
                      <a:r>
                        <a:rPr lang="ar-SY" sz="4000" dirty="0" smtClean="0">
                          <a:effectLst/>
                        </a:rPr>
                        <a:t>تتطلب</a:t>
                      </a:r>
                      <a:r>
                        <a:rPr lang="ar-IQ" sz="4000" dirty="0" smtClean="0">
                          <a:effectLst/>
                        </a:rPr>
                        <a:t> </a:t>
                      </a:r>
                      <a:r>
                        <a:rPr lang="ar-SY" sz="4000" dirty="0" smtClean="0">
                          <a:effectLst/>
                        </a:rPr>
                        <a:t>دائما </a:t>
                      </a:r>
                      <a:r>
                        <a:rPr lang="ar-SY" sz="4000" dirty="0">
                          <a:effectLst/>
                        </a:rPr>
                        <a:t>وجود شخص في موقع قيادي يستطيع من خلاله التأثير على مجموعة من الأفراد في أي موقف معين وحتى يتمكن الشخص من القيام بعملية التأثير على الآخرين يجب أن يتمتع بقوة أو سلطة معينة تميزه عن غيره من الأفراد ويمكن تصنيف مصادر قوة القيادة على النحو التالي: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44560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عنصر نائب للمحتوى 6"/>
          <p:cNvGraphicFramePr>
            <a:graphicFrameLocks noGrp="1"/>
          </p:cNvGraphicFramePr>
          <p:nvPr>
            <p:ph idx="1"/>
            <p:extLst>
              <p:ext uri="{D42A27DB-BD31-4B8C-83A1-F6EECF244321}">
                <p14:modId xmlns:p14="http://schemas.microsoft.com/office/powerpoint/2010/main" val="1147207444"/>
              </p:ext>
            </p:extLst>
          </p:nvPr>
        </p:nvGraphicFramePr>
        <p:xfrm>
          <a:off x="838200" y="647726"/>
          <a:ext cx="10515600" cy="55292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500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nvPr>
        </p:nvGraphicFramePr>
        <p:xfrm>
          <a:off x="952500" y="414866"/>
          <a:ext cx="10261600" cy="57319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209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graphicEl>
                                              <a:dgm id="{A3251C90-3B6A-4432-9006-D624F976270B}"/>
                                            </p:graphicEl>
                                          </p:spTgt>
                                        </p:tgtEl>
                                        <p:attrNameLst>
                                          <p:attrName>style.visibility</p:attrName>
                                        </p:attrNameLst>
                                      </p:cBhvr>
                                      <p:to>
                                        <p:strVal val="visible"/>
                                      </p:to>
                                    </p:set>
                                    <p:anim calcmode="lin" valueType="num">
                                      <p:cBhvr>
                                        <p:cTn id="7" dur="1000" fill="hold"/>
                                        <p:tgtEl>
                                          <p:spTgt spid="2">
                                            <p:graphicEl>
                                              <a:dgm id="{A3251C90-3B6A-4432-9006-D624F976270B}"/>
                                            </p:graphicEl>
                                          </p:spTgt>
                                        </p:tgtEl>
                                        <p:attrNameLst>
                                          <p:attrName>ppt_w</p:attrName>
                                        </p:attrNameLst>
                                      </p:cBhvr>
                                      <p:tavLst>
                                        <p:tav tm="0">
                                          <p:val>
                                            <p:fltVal val="0"/>
                                          </p:val>
                                        </p:tav>
                                        <p:tav tm="100000">
                                          <p:val>
                                            <p:strVal val="#ppt_w"/>
                                          </p:val>
                                        </p:tav>
                                      </p:tavLst>
                                    </p:anim>
                                    <p:anim calcmode="lin" valueType="num">
                                      <p:cBhvr>
                                        <p:cTn id="8" dur="1000" fill="hold"/>
                                        <p:tgtEl>
                                          <p:spTgt spid="2">
                                            <p:graphicEl>
                                              <a:dgm id="{A3251C90-3B6A-4432-9006-D624F976270B}"/>
                                            </p:graphicEl>
                                          </p:spTgt>
                                        </p:tgtEl>
                                        <p:attrNameLst>
                                          <p:attrName>ppt_h</p:attrName>
                                        </p:attrNameLst>
                                      </p:cBhvr>
                                      <p:tavLst>
                                        <p:tav tm="0">
                                          <p:val>
                                            <p:fltVal val="0"/>
                                          </p:val>
                                        </p:tav>
                                        <p:tav tm="100000">
                                          <p:val>
                                            <p:strVal val="#ppt_h"/>
                                          </p:val>
                                        </p:tav>
                                      </p:tavLst>
                                    </p:anim>
                                    <p:anim calcmode="lin" valueType="num">
                                      <p:cBhvr>
                                        <p:cTn id="9" dur="1000" fill="hold"/>
                                        <p:tgtEl>
                                          <p:spTgt spid="2">
                                            <p:graphicEl>
                                              <a:dgm id="{A3251C90-3B6A-4432-9006-D624F976270B}"/>
                                            </p:graphicEl>
                                          </p:spTgt>
                                        </p:tgtEl>
                                        <p:attrNameLst>
                                          <p:attrName>style.rotation</p:attrName>
                                        </p:attrNameLst>
                                      </p:cBhvr>
                                      <p:tavLst>
                                        <p:tav tm="0">
                                          <p:val>
                                            <p:fltVal val="90"/>
                                          </p:val>
                                        </p:tav>
                                        <p:tav tm="100000">
                                          <p:val>
                                            <p:fltVal val="0"/>
                                          </p:val>
                                        </p:tav>
                                      </p:tavLst>
                                    </p:anim>
                                    <p:animEffect transition="in" filter="fade">
                                      <p:cBhvr>
                                        <p:cTn id="10" dur="1000"/>
                                        <p:tgtEl>
                                          <p:spTgt spid="2">
                                            <p:graphicEl>
                                              <a:dgm id="{A3251C90-3B6A-4432-9006-D624F976270B}"/>
                                            </p:graphicEl>
                                          </p:spTgt>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2">
                                            <p:graphicEl>
                                              <a:dgm id="{B0B965FB-037F-4E70-9288-BBE344E80AE6}"/>
                                            </p:graphicEl>
                                          </p:spTgt>
                                        </p:tgtEl>
                                        <p:attrNameLst>
                                          <p:attrName>style.visibility</p:attrName>
                                        </p:attrNameLst>
                                      </p:cBhvr>
                                      <p:to>
                                        <p:strVal val="visible"/>
                                      </p:to>
                                    </p:set>
                                    <p:anim calcmode="lin" valueType="num">
                                      <p:cBhvr>
                                        <p:cTn id="13" dur="1000" fill="hold"/>
                                        <p:tgtEl>
                                          <p:spTgt spid="2">
                                            <p:graphicEl>
                                              <a:dgm id="{B0B965FB-037F-4E70-9288-BBE344E80AE6}"/>
                                            </p:graphicEl>
                                          </p:spTgt>
                                        </p:tgtEl>
                                        <p:attrNameLst>
                                          <p:attrName>ppt_w</p:attrName>
                                        </p:attrNameLst>
                                      </p:cBhvr>
                                      <p:tavLst>
                                        <p:tav tm="0">
                                          <p:val>
                                            <p:fltVal val="0"/>
                                          </p:val>
                                        </p:tav>
                                        <p:tav tm="100000">
                                          <p:val>
                                            <p:strVal val="#ppt_w"/>
                                          </p:val>
                                        </p:tav>
                                      </p:tavLst>
                                    </p:anim>
                                    <p:anim calcmode="lin" valueType="num">
                                      <p:cBhvr>
                                        <p:cTn id="14" dur="1000" fill="hold"/>
                                        <p:tgtEl>
                                          <p:spTgt spid="2">
                                            <p:graphicEl>
                                              <a:dgm id="{B0B965FB-037F-4E70-9288-BBE344E80AE6}"/>
                                            </p:graphicEl>
                                          </p:spTgt>
                                        </p:tgtEl>
                                        <p:attrNameLst>
                                          <p:attrName>ppt_h</p:attrName>
                                        </p:attrNameLst>
                                      </p:cBhvr>
                                      <p:tavLst>
                                        <p:tav tm="0">
                                          <p:val>
                                            <p:fltVal val="0"/>
                                          </p:val>
                                        </p:tav>
                                        <p:tav tm="100000">
                                          <p:val>
                                            <p:strVal val="#ppt_h"/>
                                          </p:val>
                                        </p:tav>
                                      </p:tavLst>
                                    </p:anim>
                                    <p:anim calcmode="lin" valueType="num">
                                      <p:cBhvr>
                                        <p:cTn id="15" dur="1000" fill="hold"/>
                                        <p:tgtEl>
                                          <p:spTgt spid="2">
                                            <p:graphicEl>
                                              <a:dgm id="{B0B965FB-037F-4E70-9288-BBE344E80AE6}"/>
                                            </p:graphicEl>
                                          </p:spTgt>
                                        </p:tgtEl>
                                        <p:attrNameLst>
                                          <p:attrName>style.rotation</p:attrName>
                                        </p:attrNameLst>
                                      </p:cBhvr>
                                      <p:tavLst>
                                        <p:tav tm="0">
                                          <p:val>
                                            <p:fltVal val="90"/>
                                          </p:val>
                                        </p:tav>
                                        <p:tav tm="100000">
                                          <p:val>
                                            <p:fltVal val="0"/>
                                          </p:val>
                                        </p:tav>
                                      </p:tavLst>
                                    </p:anim>
                                    <p:animEffect transition="in" filter="fade">
                                      <p:cBhvr>
                                        <p:cTn id="16" dur="1000"/>
                                        <p:tgtEl>
                                          <p:spTgt spid="2">
                                            <p:graphicEl>
                                              <a:dgm id="{B0B965FB-037F-4E70-9288-BBE344E80AE6}"/>
                                            </p:graphicEl>
                                          </p:spTgt>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2">
                                            <p:graphicEl>
                                              <a:dgm id="{C47DE7C6-BCA3-4AF5-A6A9-27EEEA5F5607}"/>
                                            </p:graphicEl>
                                          </p:spTgt>
                                        </p:tgtEl>
                                        <p:attrNameLst>
                                          <p:attrName>style.visibility</p:attrName>
                                        </p:attrNameLst>
                                      </p:cBhvr>
                                      <p:to>
                                        <p:strVal val="visible"/>
                                      </p:to>
                                    </p:set>
                                    <p:anim calcmode="lin" valueType="num">
                                      <p:cBhvr>
                                        <p:cTn id="19" dur="1000" fill="hold"/>
                                        <p:tgtEl>
                                          <p:spTgt spid="2">
                                            <p:graphicEl>
                                              <a:dgm id="{C47DE7C6-BCA3-4AF5-A6A9-27EEEA5F5607}"/>
                                            </p:graphicEl>
                                          </p:spTgt>
                                        </p:tgtEl>
                                        <p:attrNameLst>
                                          <p:attrName>ppt_w</p:attrName>
                                        </p:attrNameLst>
                                      </p:cBhvr>
                                      <p:tavLst>
                                        <p:tav tm="0">
                                          <p:val>
                                            <p:fltVal val="0"/>
                                          </p:val>
                                        </p:tav>
                                        <p:tav tm="100000">
                                          <p:val>
                                            <p:strVal val="#ppt_w"/>
                                          </p:val>
                                        </p:tav>
                                      </p:tavLst>
                                    </p:anim>
                                    <p:anim calcmode="lin" valueType="num">
                                      <p:cBhvr>
                                        <p:cTn id="20" dur="1000" fill="hold"/>
                                        <p:tgtEl>
                                          <p:spTgt spid="2">
                                            <p:graphicEl>
                                              <a:dgm id="{C47DE7C6-BCA3-4AF5-A6A9-27EEEA5F5607}"/>
                                            </p:graphicEl>
                                          </p:spTgt>
                                        </p:tgtEl>
                                        <p:attrNameLst>
                                          <p:attrName>ppt_h</p:attrName>
                                        </p:attrNameLst>
                                      </p:cBhvr>
                                      <p:tavLst>
                                        <p:tav tm="0">
                                          <p:val>
                                            <p:fltVal val="0"/>
                                          </p:val>
                                        </p:tav>
                                        <p:tav tm="100000">
                                          <p:val>
                                            <p:strVal val="#ppt_h"/>
                                          </p:val>
                                        </p:tav>
                                      </p:tavLst>
                                    </p:anim>
                                    <p:anim calcmode="lin" valueType="num">
                                      <p:cBhvr>
                                        <p:cTn id="21" dur="1000" fill="hold"/>
                                        <p:tgtEl>
                                          <p:spTgt spid="2">
                                            <p:graphicEl>
                                              <a:dgm id="{C47DE7C6-BCA3-4AF5-A6A9-27EEEA5F5607}"/>
                                            </p:graphicEl>
                                          </p:spTgt>
                                        </p:tgtEl>
                                        <p:attrNameLst>
                                          <p:attrName>style.rotation</p:attrName>
                                        </p:attrNameLst>
                                      </p:cBhvr>
                                      <p:tavLst>
                                        <p:tav tm="0">
                                          <p:val>
                                            <p:fltVal val="90"/>
                                          </p:val>
                                        </p:tav>
                                        <p:tav tm="100000">
                                          <p:val>
                                            <p:fltVal val="0"/>
                                          </p:val>
                                        </p:tav>
                                      </p:tavLst>
                                    </p:anim>
                                    <p:animEffect transition="in" filter="fade">
                                      <p:cBhvr>
                                        <p:cTn id="22" dur="1000"/>
                                        <p:tgtEl>
                                          <p:spTgt spid="2">
                                            <p:graphicEl>
                                              <a:dgm id="{C47DE7C6-BCA3-4AF5-A6A9-27EEEA5F5607}"/>
                                            </p:graphicEl>
                                          </p:spTgt>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2">
                                            <p:graphicEl>
                                              <a:dgm id="{ABF58B92-31D1-4A55-8F62-64CFD7A22D7B}"/>
                                            </p:graphicEl>
                                          </p:spTgt>
                                        </p:tgtEl>
                                        <p:attrNameLst>
                                          <p:attrName>style.visibility</p:attrName>
                                        </p:attrNameLst>
                                      </p:cBhvr>
                                      <p:to>
                                        <p:strVal val="visible"/>
                                      </p:to>
                                    </p:set>
                                    <p:anim calcmode="lin" valueType="num">
                                      <p:cBhvr>
                                        <p:cTn id="25" dur="1000" fill="hold"/>
                                        <p:tgtEl>
                                          <p:spTgt spid="2">
                                            <p:graphicEl>
                                              <a:dgm id="{ABF58B92-31D1-4A55-8F62-64CFD7A22D7B}"/>
                                            </p:graphicEl>
                                          </p:spTgt>
                                        </p:tgtEl>
                                        <p:attrNameLst>
                                          <p:attrName>ppt_w</p:attrName>
                                        </p:attrNameLst>
                                      </p:cBhvr>
                                      <p:tavLst>
                                        <p:tav tm="0">
                                          <p:val>
                                            <p:fltVal val="0"/>
                                          </p:val>
                                        </p:tav>
                                        <p:tav tm="100000">
                                          <p:val>
                                            <p:strVal val="#ppt_w"/>
                                          </p:val>
                                        </p:tav>
                                      </p:tavLst>
                                    </p:anim>
                                    <p:anim calcmode="lin" valueType="num">
                                      <p:cBhvr>
                                        <p:cTn id="26" dur="1000" fill="hold"/>
                                        <p:tgtEl>
                                          <p:spTgt spid="2">
                                            <p:graphicEl>
                                              <a:dgm id="{ABF58B92-31D1-4A55-8F62-64CFD7A22D7B}"/>
                                            </p:graphicEl>
                                          </p:spTgt>
                                        </p:tgtEl>
                                        <p:attrNameLst>
                                          <p:attrName>ppt_h</p:attrName>
                                        </p:attrNameLst>
                                      </p:cBhvr>
                                      <p:tavLst>
                                        <p:tav tm="0">
                                          <p:val>
                                            <p:fltVal val="0"/>
                                          </p:val>
                                        </p:tav>
                                        <p:tav tm="100000">
                                          <p:val>
                                            <p:strVal val="#ppt_h"/>
                                          </p:val>
                                        </p:tav>
                                      </p:tavLst>
                                    </p:anim>
                                    <p:anim calcmode="lin" valueType="num">
                                      <p:cBhvr>
                                        <p:cTn id="27" dur="1000" fill="hold"/>
                                        <p:tgtEl>
                                          <p:spTgt spid="2">
                                            <p:graphicEl>
                                              <a:dgm id="{ABF58B92-31D1-4A55-8F62-64CFD7A22D7B}"/>
                                            </p:graphicEl>
                                          </p:spTgt>
                                        </p:tgtEl>
                                        <p:attrNameLst>
                                          <p:attrName>style.rotation</p:attrName>
                                        </p:attrNameLst>
                                      </p:cBhvr>
                                      <p:tavLst>
                                        <p:tav tm="0">
                                          <p:val>
                                            <p:fltVal val="90"/>
                                          </p:val>
                                        </p:tav>
                                        <p:tav tm="100000">
                                          <p:val>
                                            <p:fltVal val="0"/>
                                          </p:val>
                                        </p:tav>
                                      </p:tavLst>
                                    </p:anim>
                                    <p:animEffect transition="in" filter="fade">
                                      <p:cBhvr>
                                        <p:cTn id="28" dur="1000"/>
                                        <p:tgtEl>
                                          <p:spTgt spid="2">
                                            <p:graphicEl>
                                              <a:dgm id="{ABF58B92-31D1-4A55-8F62-64CFD7A22D7B}"/>
                                            </p:graphicEl>
                                          </p:spTgt>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2">
                                            <p:graphicEl>
                                              <a:dgm id="{C7F28165-69E6-477D-B0A7-D860DC7AE979}"/>
                                            </p:graphicEl>
                                          </p:spTgt>
                                        </p:tgtEl>
                                        <p:attrNameLst>
                                          <p:attrName>style.visibility</p:attrName>
                                        </p:attrNameLst>
                                      </p:cBhvr>
                                      <p:to>
                                        <p:strVal val="visible"/>
                                      </p:to>
                                    </p:set>
                                    <p:anim calcmode="lin" valueType="num">
                                      <p:cBhvr>
                                        <p:cTn id="31" dur="1000" fill="hold"/>
                                        <p:tgtEl>
                                          <p:spTgt spid="2">
                                            <p:graphicEl>
                                              <a:dgm id="{C7F28165-69E6-477D-B0A7-D860DC7AE979}"/>
                                            </p:graphicEl>
                                          </p:spTgt>
                                        </p:tgtEl>
                                        <p:attrNameLst>
                                          <p:attrName>ppt_w</p:attrName>
                                        </p:attrNameLst>
                                      </p:cBhvr>
                                      <p:tavLst>
                                        <p:tav tm="0">
                                          <p:val>
                                            <p:fltVal val="0"/>
                                          </p:val>
                                        </p:tav>
                                        <p:tav tm="100000">
                                          <p:val>
                                            <p:strVal val="#ppt_w"/>
                                          </p:val>
                                        </p:tav>
                                      </p:tavLst>
                                    </p:anim>
                                    <p:anim calcmode="lin" valueType="num">
                                      <p:cBhvr>
                                        <p:cTn id="32" dur="1000" fill="hold"/>
                                        <p:tgtEl>
                                          <p:spTgt spid="2">
                                            <p:graphicEl>
                                              <a:dgm id="{C7F28165-69E6-477D-B0A7-D860DC7AE979}"/>
                                            </p:graphicEl>
                                          </p:spTgt>
                                        </p:tgtEl>
                                        <p:attrNameLst>
                                          <p:attrName>ppt_h</p:attrName>
                                        </p:attrNameLst>
                                      </p:cBhvr>
                                      <p:tavLst>
                                        <p:tav tm="0">
                                          <p:val>
                                            <p:fltVal val="0"/>
                                          </p:val>
                                        </p:tav>
                                        <p:tav tm="100000">
                                          <p:val>
                                            <p:strVal val="#ppt_h"/>
                                          </p:val>
                                        </p:tav>
                                      </p:tavLst>
                                    </p:anim>
                                    <p:anim calcmode="lin" valueType="num">
                                      <p:cBhvr>
                                        <p:cTn id="33" dur="1000" fill="hold"/>
                                        <p:tgtEl>
                                          <p:spTgt spid="2">
                                            <p:graphicEl>
                                              <a:dgm id="{C7F28165-69E6-477D-B0A7-D860DC7AE979}"/>
                                            </p:graphicEl>
                                          </p:spTgt>
                                        </p:tgtEl>
                                        <p:attrNameLst>
                                          <p:attrName>style.rotation</p:attrName>
                                        </p:attrNameLst>
                                      </p:cBhvr>
                                      <p:tavLst>
                                        <p:tav tm="0">
                                          <p:val>
                                            <p:fltVal val="90"/>
                                          </p:val>
                                        </p:tav>
                                        <p:tav tm="100000">
                                          <p:val>
                                            <p:fltVal val="0"/>
                                          </p:val>
                                        </p:tav>
                                      </p:tavLst>
                                    </p:anim>
                                    <p:animEffect transition="in" filter="fade">
                                      <p:cBhvr>
                                        <p:cTn id="34" dur="1000"/>
                                        <p:tgtEl>
                                          <p:spTgt spid="2">
                                            <p:graphicEl>
                                              <a:dgm id="{C7F28165-69E6-477D-B0A7-D860DC7AE979}"/>
                                            </p:graphicEl>
                                          </p:spTgt>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2">
                                            <p:graphicEl>
                                              <a:dgm id="{A0547C16-8533-4649-BFE1-B0862E570652}"/>
                                            </p:graphicEl>
                                          </p:spTgt>
                                        </p:tgtEl>
                                        <p:attrNameLst>
                                          <p:attrName>style.visibility</p:attrName>
                                        </p:attrNameLst>
                                      </p:cBhvr>
                                      <p:to>
                                        <p:strVal val="visible"/>
                                      </p:to>
                                    </p:set>
                                    <p:anim calcmode="lin" valueType="num">
                                      <p:cBhvr>
                                        <p:cTn id="37" dur="1000" fill="hold"/>
                                        <p:tgtEl>
                                          <p:spTgt spid="2">
                                            <p:graphicEl>
                                              <a:dgm id="{A0547C16-8533-4649-BFE1-B0862E570652}"/>
                                            </p:graphicEl>
                                          </p:spTgt>
                                        </p:tgtEl>
                                        <p:attrNameLst>
                                          <p:attrName>ppt_w</p:attrName>
                                        </p:attrNameLst>
                                      </p:cBhvr>
                                      <p:tavLst>
                                        <p:tav tm="0">
                                          <p:val>
                                            <p:fltVal val="0"/>
                                          </p:val>
                                        </p:tav>
                                        <p:tav tm="100000">
                                          <p:val>
                                            <p:strVal val="#ppt_w"/>
                                          </p:val>
                                        </p:tav>
                                      </p:tavLst>
                                    </p:anim>
                                    <p:anim calcmode="lin" valueType="num">
                                      <p:cBhvr>
                                        <p:cTn id="38" dur="1000" fill="hold"/>
                                        <p:tgtEl>
                                          <p:spTgt spid="2">
                                            <p:graphicEl>
                                              <a:dgm id="{A0547C16-8533-4649-BFE1-B0862E570652}"/>
                                            </p:graphicEl>
                                          </p:spTgt>
                                        </p:tgtEl>
                                        <p:attrNameLst>
                                          <p:attrName>ppt_h</p:attrName>
                                        </p:attrNameLst>
                                      </p:cBhvr>
                                      <p:tavLst>
                                        <p:tav tm="0">
                                          <p:val>
                                            <p:fltVal val="0"/>
                                          </p:val>
                                        </p:tav>
                                        <p:tav tm="100000">
                                          <p:val>
                                            <p:strVal val="#ppt_h"/>
                                          </p:val>
                                        </p:tav>
                                      </p:tavLst>
                                    </p:anim>
                                    <p:anim calcmode="lin" valueType="num">
                                      <p:cBhvr>
                                        <p:cTn id="39" dur="1000" fill="hold"/>
                                        <p:tgtEl>
                                          <p:spTgt spid="2">
                                            <p:graphicEl>
                                              <a:dgm id="{A0547C16-8533-4649-BFE1-B0862E570652}"/>
                                            </p:graphicEl>
                                          </p:spTgt>
                                        </p:tgtEl>
                                        <p:attrNameLst>
                                          <p:attrName>style.rotation</p:attrName>
                                        </p:attrNameLst>
                                      </p:cBhvr>
                                      <p:tavLst>
                                        <p:tav tm="0">
                                          <p:val>
                                            <p:fltVal val="90"/>
                                          </p:val>
                                        </p:tav>
                                        <p:tav tm="100000">
                                          <p:val>
                                            <p:fltVal val="0"/>
                                          </p:val>
                                        </p:tav>
                                      </p:tavLst>
                                    </p:anim>
                                    <p:animEffect transition="in" filter="fade">
                                      <p:cBhvr>
                                        <p:cTn id="40" dur="1000"/>
                                        <p:tgtEl>
                                          <p:spTgt spid="2">
                                            <p:graphicEl>
                                              <a:dgm id="{A0547C16-8533-4649-BFE1-B0862E570652}"/>
                                            </p:graphicEl>
                                          </p:spTgt>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2">
                                            <p:graphicEl>
                                              <a:dgm id="{860A6EB4-FA4C-4BF6-8C78-F429A3521C11}"/>
                                            </p:graphicEl>
                                          </p:spTgt>
                                        </p:tgtEl>
                                        <p:attrNameLst>
                                          <p:attrName>style.visibility</p:attrName>
                                        </p:attrNameLst>
                                      </p:cBhvr>
                                      <p:to>
                                        <p:strVal val="visible"/>
                                      </p:to>
                                    </p:set>
                                    <p:anim calcmode="lin" valueType="num">
                                      <p:cBhvr>
                                        <p:cTn id="43" dur="1000" fill="hold"/>
                                        <p:tgtEl>
                                          <p:spTgt spid="2">
                                            <p:graphicEl>
                                              <a:dgm id="{860A6EB4-FA4C-4BF6-8C78-F429A3521C11}"/>
                                            </p:graphicEl>
                                          </p:spTgt>
                                        </p:tgtEl>
                                        <p:attrNameLst>
                                          <p:attrName>ppt_w</p:attrName>
                                        </p:attrNameLst>
                                      </p:cBhvr>
                                      <p:tavLst>
                                        <p:tav tm="0">
                                          <p:val>
                                            <p:fltVal val="0"/>
                                          </p:val>
                                        </p:tav>
                                        <p:tav tm="100000">
                                          <p:val>
                                            <p:strVal val="#ppt_w"/>
                                          </p:val>
                                        </p:tav>
                                      </p:tavLst>
                                    </p:anim>
                                    <p:anim calcmode="lin" valueType="num">
                                      <p:cBhvr>
                                        <p:cTn id="44" dur="1000" fill="hold"/>
                                        <p:tgtEl>
                                          <p:spTgt spid="2">
                                            <p:graphicEl>
                                              <a:dgm id="{860A6EB4-FA4C-4BF6-8C78-F429A3521C11}"/>
                                            </p:graphicEl>
                                          </p:spTgt>
                                        </p:tgtEl>
                                        <p:attrNameLst>
                                          <p:attrName>ppt_h</p:attrName>
                                        </p:attrNameLst>
                                      </p:cBhvr>
                                      <p:tavLst>
                                        <p:tav tm="0">
                                          <p:val>
                                            <p:fltVal val="0"/>
                                          </p:val>
                                        </p:tav>
                                        <p:tav tm="100000">
                                          <p:val>
                                            <p:strVal val="#ppt_h"/>
                                          </p:val>
                                        </p:tav>
                                      </p:tavLst>
                                    </p:anim>
                                    <p:anim calcmode="lin" valueType="num">
                                      <p:cBhvr>
                                        <p:cTn id="45" dur="1000" fill="hold"/>
                                        <p:tgtEl>
                                          <p:spTgt spid="2">
                                            <p:graphicEl>
                                              <a:dgm id="{860A6EB4-FA4C-4BF6-8C78-F429A3521C11}"/>
                                            </p:graphicEl>
                                          </p:spTgt>
                                        </p:tgtEl>
                                        <p:attrNameLst>
                                          <p:attrName>style.rotation</p:attrName>
                                        </p:attrNameLst>
                                      </p:cBhvr>
                                      <p:tavLst>
                                        <p:tav tm="0">
                                          <p:val>
                                            <p:fltVal val="90"/>
                                          </p:val>
                                        </p:tav>
                                        <p:tav tm="100000">
                                          <p:val>
                                            <p:fltVal val="0"/>
                                          </p:val>
                                        </p:tav>
                                      </p:tavLst>
                                    </p:anim>
                                    <p:animEffect transition="in" filter="fade">
                                      <p:cBhvr>
                                        <p:cTn id="46" dur="1000"/>
                                        <p:tgtEl>
                                          <p:spTgt spid="2">
                                            <p:graphicEl>
                                              <a:dgm id="{860A6EB4-FA4C-4BF6-8C78-F429A3521C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77240" y="751231"/>
            <a:ext cx="10515600" cy="1325563"/>
          </a:xfrm>
        </p:spPr>
        <p:txBody>
          <a:bodyPr>
            <a:noAutofit/>
          </a:bodyPr>
          <a:lstStyle/>
          <a:p>
            <a:r>
              <a:rPr lang="ar-SA" sz="5400" dirty="0">
                <a:solidFill>
                  <a:schemeClr val="accent1">
                    <a:lumMod val="50000"/>
                  </a:schemeClr>
                </a:solidFill>
              </a:rPr>
              <a:t>أولا: السلطة الرسمية: ومن مظاهر هذه السلطة ما يلي</a:t>
            </a:r>
            <a:r>
              <a:rPr lang="ar-SY" sz="5400" dirty="0">
                <a:solidFill>
                  <a:schemeClr val="accent1">
                    <a:lumMod val="50000"/>
                  </a:schemeClr>
                </a:solidFill>
              </a:rPr>
              <a:t>:</a:t>
            </a:r>
            <a:r>
              <a:rPr lang="en-US" dirty="0">
                <a:solidFill>
                  <a:schemeClr val="accent1">
                    <a:lumMod val="50000"/>
                  </a:schemeClr>
                </a:solidFill>
              </a:rPr>
              <a:t/>
            </a:r>
            <a:br>
              <a:rPr lang="en-US" dirty="0">
                <a:solidFill>
                  <a:schemeClr val="accent1">
                    <a:lumMod val="50000"/>
                  </a:schemeClr>
                </a:solidFill>
              </a:rPr>
            </a:br>
            <a:endParaRPr lang="ar-IQ" sz="5400" dirty="0">
              <a:solidFill>
                <a:schemeClr val="accent1">
                  <a:lumMod val="50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921756745"/>
              </p:ext>
            </p:extLst>
          </p:nvPr>
        </p:nvGraphicFramePr>
        <p:xfrm>
          <a:off x="1066800" y="2072645"/>
          <a:ext cx="10515600" cy="3130931"/>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1467073">
                <a:tc>
                  <a:txBody>
                    <a:bodyPr/>
                    <a:lstStyle/>
                    <a:p>
                      <a:pPr algn="justLow" rtl="1">
                        <a:lnSpc>
                          <a:spcPct val="107000"/>
                        </a:lnSpc>
                        <a:spcAft>
                          <a:spcPts val="0"/>
                        </a:spcAft>
                        <a:tabLst>
                          <a:tab pos="6313170" algn="r"/>
                        </a:tabLst>
                      </a:pPr>
                      <a:r>
                        <a:rPr lang="ar-SY" sz="4000" dirty="0" smtClean="0">
                          <a:effectLst/>
                        </a:rPr>
                        <a:t>1</a:t>
                      </a:r>
                      <a:r>
                        <a:rPr lang="ar-SY" sz="4000" dirty="0">
                          <a:effectLst/>
                        </a:rPr>
                        <a:t>. </a:t>
                      </a:r>
                      <a:r>
                        <a:rPr lang="ar-SA" sz="4000" dirty="0">
                          <a:effectLst/>
                        </a:rPr>
                        <a:t>قوة المكافأة: </a:t>
                      </a:r>
                      <a:endParaRPr lang="en-US" sz="3200" dirty="0">
                        <a:effectLst/>
                      </a:endParaRPr>
                    </a:p>
                    <a:p>
                      <a:pPr marL="171450" algn="justLow" rtl="1">
                        <a:lnSpc>
                          <a:spcPct val="107000"/>
                        </a:lnSpc>
                        <a:spcAft>
                          <a:spcPts val="0"/>
                        </a:spcAft>
                        <a:tabLst>
                          <a:tab pos="6313170" algn="r"/>
                        </a:tabLst>
                      </a:pPr>
                      <a:r>
                        <a:rPr lang="ar-SY" sz="4000" dirty="0">
                          <a:effectLst/>
                        </a:rPr>
                        <a:t> هذه القوة مصدرها توقعات الفرد من أن قيامه بعمله بالوجه المطلوب وأطاعته لرئيسه سيعود عليه بمكافأة مادية أو معنوية من قبل الرئيس. </a:t>
                      </a:r>
                      <a:endParaRPr lang="en-US" sz="3200" dirty="0">
                        <a:effectLst/>
                      </a:endParaRPr>
                    </a:p>
                    <a:p>
                      <a:pPr algn="justLow" rtl="1">
                        <a:lnSpc>
                          <a:spcPct val="107000"/>
                        </a:lnSpc>
                        <a:spcAft>
                          <a:spcPts val="0"/>
                        </a:spcAft>
                        <a:tabLst>
                          <a:tab pos="6313170" algn="r"/>
                        </a:tabLst>
                      </a:pPr>
                      <a:endParaRPr lang="en-US" sz="32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7093383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p:cNvGraphicFramePr>
          <p:nvPr>
            <p:extLst>
              <p:ext uri="{D42A27DB-BD31-4B8C-83A1-F6EECF244321}">
                <p14:modId xmlns:p14="http://schemas.microsoft.com/office/powerpoint/2010/main" val="1223074022"/>
              </p:ext>
            </p:extLst>
          </p:nvPr>
        </p:nvGraphicFramePr>
        <p:xfrm>
          <a:off x="977900" y="1085749"/>
          <a:ext cx="10515600" cy="4304919"/>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0">
                <a:tc>
                  <a:txBody>
                    <a:bodyPr/>
                    <a:lstStyle/>
                    <a:p>
                      <a:pPr marL="0" indent="0" algn="justLow">
                        <a:lnSpc>
                          <a:spcPct val="107000"/>
                        </a:lnSpc>
                        <a:buNone/>
                        <a:tabLst>
                          <a:tab pos="6313170" algn="r"/>
                        </a:tabLst>
                      </a:pPr>
                      <a:r>
                        <a:rPr lang="ar-IQ" sz="4400" dirty="0" smtClean="0">
                          <a:solidFill>
                            <a:srgbClr val="FF0000"/>
                          </a:solidFill>
                        </a:rPr>
                        <a:t>2-</a:t>
                      </a:r>
                      <a:r>
                        <a:rPr lang="ar-SA" sz="4400" dirty="0" smtClean="0">
                          <a:solidFill>
                            <a:srgbClr val="FF0000"/>
                          </a:solidFill>
                        </a:rPr>
                        <a:t> قوة الاكراه: </a:t>
                      </a:r>
                      <a:endParaRPr lang="en-US" sz="3600" dirty="0" smtClean="0">
                        <a:solidFill>
                          <a:srgbClr val="FF0000"/>
                        </a:solidFill>
                      </a:endParaRPr>
                    </a:p>
                    <a:p>
                      <a:pPr marL="171450" algn="justLow">
                        <a:lnSpc>
                          <a:spcPct val="107000"/>
                        </a:lnSpc>
                        <a:tabLst>
                          <a:tab pos="6313170" algn="r"/>
                        </a:tabLst>
                      </a:pPr>
                      <a:r>
                        <a:rPr lang="ar-SY" sz="4400" dirty="0" smtClean="0"/>
                        <a:t> هذه القوة مصدرها الخوف وهي متصلة بتوقعات الفرد من أن قصوره في تأدية واجباته أو عدم أطاعته لرئيسه سيترتب عليه نوع من العقاب المادي أو المعنوي من قبل الرئيس.</a:t>
                      </a:r>
                      <a:endParaRPr lang="en-US" sz="3600" dirty="0" smtClean="0"/>
                    </a:p>
                    <a:p>
                      <a:pPr algn="justLow" rtl="1">
                        <a:lnSpc>
                          <a:spcPct val="107000"/>
                        </a:lnSpc>
                        <a:spcAft>
                          <a:spcPts val="0"/>
                        </a:spcAft>
                        <a:tabLst>
                          <a:tab pos="6313170" algn="r"/>
                        </a:tabLst>
                      </a:pPr>
                      <a:endParaRPr lang="en-US" sz="44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709468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3"/>
          <p:cNvGraphicFramePr>
            <a:graphicFrameLocks/>
          </p:cNvGraphicFramePr>
          <p:nvPr>
            <p:extLst>
              <p:ext uri="{D42A27DB-BD31-4B8C-83A1-F6EECF244321}">
                <p14:modId xmlns:p14="http://schemas.microsoft.com/office/powerpoint/2010/main" val="4259556720"/>
              </p:ext>
            </p:extLst>
          </p:nvPr>
        </p:nvGraphicFramePr>
        <p:xfrm>
          <a:off x="1127760" y="954564"/>
          <a:ext cx="10515600" cy="4565904"/>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0">
                <a:tc>
                  <a:txBody>
                    <a:bodyPr/>
                    <a:lstStyle/>
                    <a:p>
                      <a:pPr algn="justLow">
                        <a:lnSpc>
                          <a:spcPct val="107000"/>
                        </a:lnSpc>
                        <a:tabLst>
                          <a:tab pos="6313170" algn="r"/>
                        </a:tabLst>
                      </a:pPr>
                      <a:r>
                        <a:rPr lang="ar-SA" sz="4000" dirty="0" smtClean="0">
                          <a:solidFill>
                            <a:srgbClr val="FF0000"/>
                          </a:solidFill>
                        </a:rPr>
                        <a:t>3ـ السلطة القانونية:</a:t>
                      </a:r>
                      <a:endParaRPr lang="en-US" sz="3200" dirty="0" smtClean="0">
                        <a:solidFill>
                          <a:srgbClr val="FF0000"/>
                        </a:solidFill>
                      </a:endParaRPr>
                    </a:p>
                    <a:p>
                      <a:pPr marL="171450" algn="justLow">
                        <a:lnSpc>
                          <a:spcPct val="107000"/>
                        </a:lnSpc>
                        <a:tabLst>
                          <a:tab pos="6313170" algn="r"/>
                        </a:tabLst>
                      </a:pPr>
                      <a:r>
                        <a:rPr lang="ar-SY" sz="4000" dirty="0" smtClean="0"/>
                        <a:t> ان مصدر هذه القوة المركز الرئيسي الذي يحتله الفرد في التنظيم الاداري وهذه القوة تنساب من أعلى إلى اسفل فالمدير العام يتمتع بسلطة شرعية على مدير الإنتاج</a:t>
                      </a:r>
                      <a:r>
                        <a:rPr lang="ar-SA" sz="4000" dirty="0" smtClean="0"/>
                        <a:t> كذلك مدير الإنتاج يمارس النوع نفسه من السلطة على رئيس قسم الصيانة في إدارة الإنتاج وهكذا. </a:t>
                      </a:r>
                      <a:endParaRPr lang="en-US" sz="3200" dirty="0" smtClean="0">
                        <a:latin typeface="Calibri" panose="020F0502020204030204" pitchFamily="34" charset="0"/>
                        <a:ea typeface="Calibri" panose="020F0502020204030204" pitchFamily="34" charset="0"/>
                        <a:cs typeface="Arial" panose="020B0604020202020204" pitchFamily="34" charset="0"/>
                      </a:endParaRPr>
                    </a:p>
                    <a:p>
                      <a:pPr algn="justLow" rtl="1">
                        <a:lnSpc>
                          <a:spcPct val="107000"/>
                        </a:lnSpc>
                        <a:spcAft>
                          <a:spcPts val="0"/>
                        </a:spcAft>
                        <a:tabLst>
                          <a:tab pos="6313170" algn="r"/>
                        </a:tabLs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5536847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3894416737"/>
              </p:ext>
            </p:extLst>
          </p:nvPr>
        </p:nvGraphicFramePr>
        <p:xfrm>
          <a:off x="990600" y="643492"/>
          <a:ext cx="91694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867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extLst>
              <p:ext uri="{D42A27DB-BD31-4B8C-83A1-F6EECF244321}">
                <p14:modId xmlns:p14="http://schemas.microsoft.com/office/powerpoint/2010/main" val="135082131"/>
              </p:ext>
            </p:extLst>
          </p:nvPr>
        </p:nvGraphicFramePr>
        <p:xfrm>
          <a:off x="838200" y="838227"/>
          <a:ext cx="10515600" cy="4109403"/>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3722306">
                <a:tc>
                  <a:txBody>
                    <a:bodyPr/>
                    <a:lstStyle/>
                    <a:p>
                      <a:pPr algn="justLow" rtl="1">
                        <a:lnSpc>
                          <a:spcPct val="107000"/>
                        </a:lnSpc>
                        <a:spcAft>
                          <a:spcPts val="0"/>
                        </a:spcAft>
                        <a:tabLst>
                          <a:tab pos="6313170" algn="r"/>
                        </a:tabLst>
                      </a:pPr>
                      <a:r>
                        <a:rPr lang="ar-SA" sz="3600" dirty="0">
                          <a:solidFill>
                            <a:srgbClr val="FF0000"/>
                          </a:solidFill>
                          <a:effectLst/>
                        </a:rPr>
                        <a:t>ثانيا: قوة التأثير: </a:t>
                      </a:r>
                      <a:endParaRPr lang="en-US" sz="2800" dirty="0">
                        <a:solidFill>
                          <a:srgbClr val="FF0000"/>
                        </a:solidFill>
                        <a:effectLst/>
                      </a:endParaRPr>
                    </a:p>
                    <a:p>
                      <a:pPr algn="justLow" rtl="1">
                        <a:lnSpc>
                          <a:spcPct val="107000"/>
                        </a:lnSpc>
                        <a:spcAft>
                          <a:spcPts val="0"/>
                        </a:spcAft>
                        <a:tabLst>
                          <a:tab pos="6313170" algn="r"/>
                        </a:tabLst>
                      </a:pPr>
                      <a:r>
                        <a:rPr lang="ar-SY" sz="3600" dirty="0">
                          <a:effectLst/>
                        </a:rPr>
                        <a:t>وهي مرتبطة بالشخص نفسه وليس بالمنصب ومن مظاهرها: </a:t>
                      </a:r>
                      <a:endParaRPr lang="en-US" sz="2800" dirty="0">
                        <a:effectLst/>
                      </a:endParaRPr>
                    </a:p>
                    <a:p>
                      <a:pPr algn="justLow" rtl="1">
                        <a:lnSpc>
                          <a:spcPct val="107000"/>
                        </a:lnSpc>
                        <a:spcAft>
                          <a:spcPts val="0"/>
                        </a:spcAft>
                        <a:tabLst>
                          <a:tab pos="6313170" algn="r"/>
                        </a:tabLst>
                      </a:pPr>
                      <a:r>
                        <a:rPr lang="ar-SA" sz="3600" dirty="0">
                          <a:solidFill>
                            <a:srgbClr val="FF0000"/>
                          </a:solidFill>
                          <a:effectLst/>
                        </a:rPr>
                        <a:t>1. القوة الفنية (التخصص) </a:t>
                      </a:r>
                      <a:endParaRPr lang="en-US" sz="2800" dirty="0">
                        <a:solidFill>
                          <a:srgbClr val="FF0000"/>
                        </a:solidFill>
                        <a:effectLst/>
                      </a:endParaRPr>
                    </a:p>
                    <a:p>
                      <a:pPr marL="171450" algn="justLow" rtl="1">
                        <a:lnSpc>
                          <a:spcPct val="107000"/>
                        </a:lnSpc>
                        <a:spcAft>
                          <a:spcPts val="0"/>
                        </a:spcAft>
                        <a:tabLst>
                          <a:tab pos="6313170" algn="r"/>
                        </a:tabLst>
                      </a:pPr>
                      <a:r>
                        <a:rPr lang="ar-SY" sz="3600" dirty="0">
                          <a:effectLst/>
                        </a:rPr>
                        <a:t>مصدر هذه القوة الخبرة أو المهارة أو المعرفة التي يمتلكها الفرد ويتميز بها عن غيره من الآخرين. فالطبيب مثلا يمارس نوعا من القوة الفنية على مرضاه تجعلهم يقبلون قيادته نتيجة قبولهم وقناعتهم بهذه الخبرة الفنية.</a:t>
                      </a:r>
                      <a:endParaRPr lang="en-US" sz="28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03666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جدول 5"/>
          <p:cNvGraphicFramePr>
            <a:graphicFrameLocks noGrp="1"/>
          </p:cNvGraphicFramePr>
          <p:nvPr>
            <p:extLst>
              <p:ext uri="{D42A27DB-BD31-4B8C-83A1-F6EECF244321}">
                <p14:modId xmlns:p14="http://schemas.microsoft.com/office/powerpoint/2010/main" val="3886279747"/>
              </p:ext>
            </p:extLst>
          </p:nvPr>
        </p:nvGraphicFramePr>
        <p:xfrm>
          <a:off x="1063487" y="1395743"/>
          <a:ext cx="10515600" cy="3033014"/>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0">
                <a:tc>
                  <a:txBody>
                    <a:bodyPr/>
                    <a:lstStyle/>
                    <a:p>
                      <a:pPr marL="171450" algn="justLow" rtl="1">
                        <a:lnSpc>
                          <a:spcPct val="107000"/>
                        </a:lnSpc>
                        <a:spcAft>
                          <a:spcPts val="0"/>
                        </a:spcAft>
                        <a:tabLst>
                          <a:tab pos="6313170" algn="r"/>
                        </a:tabLst>
                      </a:pPr>
                      <a:r>
                        <a:rPr lang="ar-SA" sz="5400" dirty="0">
                          <a:solidFill>
                            <a:srgbClr val="FF0000"/>
                          </a:solidFill>
                          <a:effectLst/>
                        </a:rPr>
                        <a:t>2.قوة </a:t>
                      </a:r>
                      <a:r>
                        <a:rPr lang="ar-SA" sz="5400" dirty="0" smtClean="0">
                          <a:solidFill>
                            <a:srgbClr val="FF0000"/>
                          </a:solidFill>
                          <a:effectLst/>
                        </a:rPr>
                        <a:t>الإعجاب</a:t>
                      </a:r>
                      <a:r>
                        <a:rPr lang="ar-IQ" sz="5400" dirty="0" smtClean="0">
                          <a:solidFill>
                            <a:srgbClr val="FF0000"/>
                          </a:solidFill>
                          <a:effectLst/>
                        </a:rPr>
                        <a:t>:</a:t>
                      </a:r>
                      <a:r>
                        <a:rPr lang="ar-SY" sz="5400" dirty="0" smtClean="0">
                          <a:solidFill>
                            <a:srgbClr val="FF0000"/>
                          </a:solidFill>
                          <a:effectLst/>
                        </a:rPr>
                        <a:t> </a:t>
                      </a:r>
                      <a:r>
                        <a:rPr kumimoji="0" lang="ar-SY" sz="4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ويحصل عليها </a:t>
                      </a:r>
                      <a:r>
                        <a:rPr kumimoji="0" lang="ar-IQ" sz="4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القائد</a:t>
                      </a:r>
                      <a:r>
                        <a:rPr kumimoji="0" lang="ar-SY" sz="4400" b="0" i="0" u="none" strike="noStrike" cap="none" normalizeH="0" baseline="0" dirty="0" smtClean="0">
                          <a:ln>
                            <a:noFill/>
                          </a:ln>
                          <a:solidFill>
                            <a:schemeClr val="tx1"/>
                          </a:solidFill>
                          <a:effectLst/>
                          <a:latin typeface="Simplified Arabic" panose="02020603050405020304" pitchFamily="18" charset="-78"/>
                          <a:ea typeface="Times New Roman" panose="02020603050405020304" pitchFamily="18" charset="0"/>
                          <a:cs typeface="Simplified Arabic" panose="02020603050405020304" pitchFamily="18" charset="-78"/>
                        </a:rPr>
                        <a:t> عادة نتيجة إعجاب تابعيه ببعض صفاته الشخصية بحيث تربطهم وتشدهم إليه نتيجة توافر نوع من السحر أو الجاذبية في شخصية القائد</a:t>
                      </a:r>
                      <a:endParaRPr lang="en-US" sz="4400" dirty="0">
                        <a:effectLst/>
                        <a:latin typeface="Calibri" panose="020F0502020204030204" pitchFamily="34" charset="0"/>
                        <a:ea typeface="Calibri" panose="020F0502020204030204" pitchFamily="34" charset="0"/>
                        <a:cs typeface="Arial" panose="020B0604020202020204" pitchFamily="34" charset="0"/>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66142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رقم الشريحة 1"/>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9431C539-B2C2-44F8-BAA8-92566CA26F12}" type="slidenum">
              <a:rPr lang="ar-SA" smtClean="0"/>
              <a:pPr/>
              <a:t>19</a:t>
            </a:fld>
            <a:endParaRPr lang="en-US" smtClean="0"/>
          </a:p>
        </p:txBody>
      </p:sp>
      <p:pic>
        <p:nvPicPr>
          <p:cNvPr id="27651" name="Picture 2" descr="C:\Users\Imad\Desktop\ملف مهم دورات وتعريفات\leadership-slideshow-38-728.jpg"/>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27652" name="مربع نص 3"/>
          <p:cNvSpPr txBox="1">
            <a:spLocks noChangeArrowheads="1"/>
          </p:cNvSpPr>
          <p:nvPr/>
        </p:nvSpPr>
        <p:spPr bwMode="auto">
          <a:xfrm>
            <a:off x="0" y="27"/>
            <a:ext cx="12192000" cy="1508125"/>
          </a:xfrm>
          <a:prstGeom prst="rect">
            <a:avLst/>
          </a:prstGeom>
          <a:noFill/>
          <a:ln w="9525">
            <a:noFill/>
            <a:miter lim="800000"/>
            <a:headEnd/>
            <a:tailEnd/>
          </a:ln>
        </p:spPr>
        <p:txBody>
          <a:bodyPr>
            <a:spAutoFit/>
          </a:bodyPr>
          <a:lstStyle/>
          <a:p>
            <a:r>
              <a:rPr lang="ar-IQ" sz="3200" b="1" dirty="0">
                <a:solidFill>
                  <a:schemeClr val="bg1"/>
                </a:solidFill>
              </a:rPr>
              <a:t>فن القيادة كالسباحة لا يمكن تعلمها بالمطالعة ومتابعة الافلام الرياضية بل تحتاج الى تدريب ومران ونزول للميدان</a:t>
            </a:r>
          </a:p>
          <a:p>
            <a:endParaRPr lang="ar-SA" sz="2800" b="1" dirty="0"/>
          </a:p>
        </p:txBody>
      </p:sp>
      <p:sp>
        <p:nvSpPr>
          <p:cNvPr id="2" name="مربع نص 1"/>
          <p:cNvSpPr txBox="1"/>
          <p:nvPr/>
        </p:nvSpPr>
        <p:spPr>
          <a:xfrm>
            <a:off x="2125030" y="3284116"/>
            <a:ext cx="4572001" cy="3416320"/>
          </a:xfrm>
          <a:prstGeom prst="rect">
            <a:avLst/>
          </a:prstGeom>
          <a:solidFill>
            <a:srgbClr val="FFFF00"/>
          </a:solidFill>
        </p:spPr>
        <p:txBody>
          <a:bodyPr wrap="square" rtlCol="1">
            <a:spAutoFit/>
          </a:bodyPr>
          <a:lstStyle/>
          <a:p>
            <a:pPr algn="ctr"/>
            <a:r>
              <a:rPr lang="ar-IQ" sz="7200" dirty="0" smtClean="0">
                <a:solidFill>
                  <a:srgbClr val="002060"/>
                </a:solidFill>
              </a:rPr>
              <a:t>القيادة تحتاج الى تعليم وتدريب </a:t>
            </a:r>
            <a:endParaRPr lang="ar-IQ" sz="7200" dirty="0">
              <a:solidFill>
                <a:srgbClr val="002060"/>
              </a:solidFill>
            </a:endParaRPr>
          </a:p>
        </p:txBody>
      </p:sp>
    </p:spTree>
    <p:extLst>
      <p:ext uri="{BB962C8B-B14F-4D97-AF65-F5344CB8AC3E}">
        <p14:creationId xmlns:p14="http://schemas.microsoft.com/office/powerpoint/2010/main" val="1406658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790951" y="1412875"/>
            <a:ext cx="64791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r>
              <a:rPr lang="ar-SA" sz="11500">
                <a:solidFill>
                  <a:srgbClr val="FF0000"/>
                </a:solidFill>
                <a:ea typeface="mohammad bold art 1"/>
                <a:cs typeface="mohammad bold art 1"/>
              </a:rPr>
              <a:t>أهلاً وسهلاً:</a:t>
            </a:r>
            <a:endParaRPr lang="en-US" sz="11500">
              <a:solidFill>
                <a:srgbClr val="FF0000"/>
              </a:solidFill>
              <a:ea typeface="mohammad bold art 1"/>
              <a:cs typeface="mohammad bold art 1"/>
            </a:endParaRPr>
          </a:p>
        </p:txBody>
      </p:sp>
      <p:sp>
        <p:nvSpPr>
          <p:cNvPr id="3075" name="Text Box 6"/>
          <p:cNvSpPr txBox="1">
            <a:spLocks noChangeArrowheads="1"/>
          </p:cNvSpPr>
          <p:nvPr/>
        </p:nvSpPr>
        <p:spPr bwMode="auto">
          <a:xfrm>
            <a:off x="814919" y="1341438"/>
            <a:ext cx="345651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400">
                <a:solidFill>
                  <a:schemeClr val="tx1"/>
                </a:solidFill>
                <a:latin typeface="Arial" pitchFamily="34" charset="0"/>
                <a:cs typeface="Arial" pitchFamily="34" charset="0"/>
              </a:defRPr>
            </a:lvl1pPr>
            <a:lvl2pPr marL="742950" indent="-285750">
              <a:defRPr sz="3400">
                <a:solidFill>
                  <a:schemeClr val="tx1"/>
                </a:solidFill>
                <a:latin typeface="Arial" pitchFamily="34" charset="0"/>
                <a:cs typeface="Arial" pitchFamily="34" charset="0"/>
              </a:defRPr>
            </a:lvl2pPr>
            <a:lvl3pPr marL="1143000" indent="-228600">
              <a:defRPr sz="3400">
                <a:solidFill>
                  <a:schemeClr val="tx1"/>
                </a:solidFill>
                <a:latin typeface="Arial" pitchFamily="34" charset="0"/>
                <a:cs typeface="Arial" pitchFamily="34" charset="0"/>
              </a:defRPr>
            </a:lvl3pPr>
            <a:lvl4pPr marL="1600200" indent="-228600">
              <a:defRPr sz="3400">
                <a:solidFill>
                  <a:schemeClr val="tx1"/>
                </a:solidFill>
                <a:latin typeface="Arial" pitchFamily="34" charset="0"/>
                <a:cs typeface="Arial" pitchFamily="34" charset="0"/>
              </a:defRPr>
            </a:lvl4pPr>
            <a:lvl5pPr marL="2057400" indent="-228600">
              <a:defRPr sz="3400">
                <a:solidFill>
                  <a:schemeClr val="tx1"/>
                </a:solidFill>
                <a:latin typeface="Arial" pitchFamily="34" charset="0"/>
                <a:cs typeface="Arial" pitchFamily="34" charset="0"/>
              </a:defRPr>
            </a:lvl5pPr>
            <a:lvl6pPr marL="2514600" indent="-228600" rtl="0" eaLnBrk="0" fontAlgn="base" hangingPunct="0">
              <a:spcBef>
                <a:spcPct val="0"/>
              </a:spcBef>
              <a:spcAft>
                <a:spcPct val="0"/>
              </a:spcAft>
              <a:defRPr sz="3400">
                <a:solidFill>
                  <a:schemeClr val="tx1"/>
                </a:solidFill>
                <a:latin typeface="Arial" pitchFamily="34" charset="0"/>
                <a:cs typeface="Arial" pitchFamily="34" charset="0"/>
              </a:defRPr>
            </a:lvl6pPr>
            <a:lvl7pPr marL="2971800" indent="-228600" rtl="0" eaLnBrk="0" fontAlgn="base" hangingPunct="0">
              <a:spcBef>
                <a:spcPct val="0"/>
              </a:spcBef>
              <a:spcAft>
                <a:spcPct val="0"/>
              </a:spcAft>
              <a:defRPr sz="3400">
                <a:solidFill>
                  <a:schemeClr val="tx1"/>
                </a:solidFill>
                <a:latin typeface="Arial" pitchFamily="34" charset="0"/>
                <a:cs typeface="Arial" pitchFamily="34" charset="0"/>
              </a:defRPr>
            </a:lvl7pPr>
            <a:lvl8pPr marL="3429000" indent="-228600" rtl="0" eaLnBrk="0" fontAlgn="base" hangingPunct="0">
              <a:spcBef>
                <a:spcPct val="0"/>
              </a:spcBef>
              <a:spcAft>
                <a:spcPct val="0"/>
              </a:spcAft>
              <a:defRPr sz="3400">
                <a:solidFill>
                  <a:schemeClr val="tx1"/>
                </a:solidFill>
                <a:latin typeface="Arial" pitchFamily="34" charset="0"/>
                <a:cs typeface="Arial" pitchFamily="34" charset="0"/>
              </a:defRPr>
            </a:lvl8pPr>
            <a:lvl9pPr marL="3886200" indent="-228600" rtl="0" eaLnBrk="0" fontAlgn="base" hangingPunct="0">
              <a:spcBef>
                <a:spcPct val="0"/>
              </a:spcBef>
              <a:spcAft>
                <a:spcPct val="0"/>
              </a:spcAft>
              <a:defRPr sz="3400">
                <a:solidFill>
                  <a:schemeClr val="tx1"/>
                </a:solidFill>
                <a:latin typeface="Arial" pitchFamily="34" charset="0"/>
                <a:cs typeface="Arial" pitchFamily="34" charset="0"/>
              </a:defRPr>
            </a:lvl9pPr>
          </a:lstStyle>
          <a:p>
            <a:pPr>
              <a:spcBef>
                <a:spcPct val="50000"/>
              </a:spcBef>
            </a:pPr>
            <a:endParaRPr lang="ar-IQ" sz="2400">
              <a:solidFill>
                <a:schemeClr val="bg1"/>
              </a:solidFill>
            </a:endParaRPr>
          </a:p>
        </p:txBody>
      </p:sp>
      <p:pic>
        <p:nvPicPr>
          <p:cNvPr id="5" name="Picture 4" descr="1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14919" y="3429000"/>
            <a:ext cx="4940300" cy="2819400"/>
          </a:xfrm>
        </p:spPr>
      </p:pic>
    </p:spTree>
    <p:extLst>
      <p:ext uri="{BB962C8B-B14F-4D97-AF65-F5344CB8AC3E}">
        <p14:creationId xmlns:p14="http://schemas.microsoft.com/office/powerpoint/2010/main" val="2863036121"/>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50240" y="699504"/>
            <a:ext cx="11094720" cy="5616922"/>
          </a:xfrm>
          <a:prstGeom prst="rect">
            <a:avLst/>
          </a:prstGeom>
        </p:spPr>
        <p:txBody>
          <a:bodyPr wrap="square">
            <a:spAutoFit/>
          </a:bodyPr>
          <a:lstStyle/>
          <a:p>
            <a:pPr lvl="0" algn="justLow">
              <a:spcBef>
                <a:spcPts val="600"/>
              </a:spcBef>
              <a:tabLst>
                <a:tab pos="2637155" algn="ctr"/>
                <a:tab pos="5274310" algn="r"/>
                <a:tab pos="800100" algn="l"/>
                <a:tab pos="2637155" algn="ctr"/>
                <a:tab pos="5274310" algn="r"/>
              </a:tabLst>
            </a:pPr>
            <a:r>
              <a:rPr lang="ar-IQ" sz="5400" b="1" dirty="0" smtClean="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واجبات القيادة</a:t>
            </a:r>
          </a:p>
          <a:p>
            <a:pPr marL="342900" lvl="0" indent="-342900" algn="justLow">
              <a:spcBef>
                <a:spcPts val="600"/>
              </a:spcBef>
              <a:buFont typeface="+mj-lt"/>
              <a:buAutoNum type="arabicParenR"/>
              <a:tabLst>
                <a:tab pos="2637155" algn="ctr"/>
                <a:tab pos="5274310" algn="r"/>
                <a:tab pos="800100" algn="l"/>
                <a:tab pos="2637155" algn="ctr"/>
                <a:tab pos="5274310" algn="r"/>
              </a:tabLst>
            </a:pPr>
            <a:r>
              <a:rPr lang="ar-SA"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تحويل </a:t>
            </a:r>
            <a:r>
              <a:rPr lang="ar-SA"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أهداف المجموعة إلى نتائج وإنجازات</a:t>
            </a:r>
            <a:r>
              <a:rPr lang="ar-SA"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a:t>
            </a:r>
            <a:endParaRPr lang="ar-IQ"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a:spcBef>
                <a:spcPts val="600"/>
              </a:spcBef>
              <a:buFont typeface="+mj-lt"/>
              <a:buAutoNum type="arabicParenR"/>
              <a:tabLst>
                <a:tab pos="2637155" algn="ctr"/>
                <a:tab pos="5274310" algn="r"/>
                <a:tab pos="800100" algn="l"/>
                <a:tab pos="2637155" algn="ctr"/>
                <a:tab pos="5274310" algn="r"/>
              </a:tabLst>
            </a:pPr>
            <a:r>
              <a:rPr lang="ar-IQ"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ت</a:t>
            </a:r>
            <a:r>
              <a:rPr lang="ar-SA"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حف</a:t>
            </a:r>
            <a:r>
              <a:rPr lang="ar-IQ"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ي</a:t>
            </a:r>
            <a:r>
              <a:rPr lang="ar-SA"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ز </a:t>
            </a:r>
            <a:r>
              <a:rPr lang="ar-SA"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الأفراد ودفعهم لتحقيق أهداف المؤسسة وأهدافهم.</a:t>
            </a:r>
            <a:endParaRPr lang="en-US"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a:spcBef>
                <a:spcPts val="600"/>
              </a:spcBef>
              <a:buFont typeface="+mj-lt"/>
              <a:buAutoNum type="arabicParenR"/>
              <a:tabLst>
                <a:tab pos="2637155" algn="ctr"/>
                <a:tab pos="5274310" algn="r"/>
                <a:tab pos="800100" algn="l"/>
                <a:tab pos="2637155" algn="ctr"/>
                <a:tab pos="5274310" algn="r"/>
              </a:tabLst>
            </a:pPr>
            <a:r>
              <a:rPr lang="ar-SA"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استشراف </a:t>
            </a:r>
            <a:r>
              <a:rPr lang="ar-SA"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المستقبل والتخطيط له فيما يتعلق بالمؤسسة وأهدافها وخططها وأفرادها.</a:t>
            </a:r>
            <a:endParaRPr lang="en-US"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a:spcBef>
                <a:spcPts val="600"/>
              </a:spcBef>
              <a:buFont typeface="+mj-lt"/>
              <a:buAutoNum type="arabicParenR"/>
              <a:tabLst>
                <a:tab pos="2637155" algn="ctr"/>
                <a:tab pos="5274310" algn="r"/>
                <a:tab pos="800100" algn="l"/>
                <a:tab pos="2637155" algn="ctr"/>
                <a:tab pos="5274310" algn="r"/>
              </a:tabLst>
            </a:pPr>
            <a:r>
              <a:rPr lang="ar-SA" sz="4000" b="1" dirty="0" smtClean="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إعداد </a:t>
            </a:r>
            <a:r>
              <a:rPr lang="ar-SA"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جيل جديد من قادة المستقبل.</a:t>
            </a:r>
            <a:endParaRPr lang="en-US"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endParaRPr>
          </a:p>
          <a:p>
            <a:pPr marL="342900" lvl="0" indent="-342900" algn="justLow">
              <a:spcBef>
                <a:spcPts val="600"/>
              </a:spcBef>
              <a:buFont typeface="+mj-lt"/>
              <a:buAutoNum type="arabicParenR"/>
              <a:tabLst>
                <a:tab pos="2637155" algn="ctr"/>
                <a:tab pos="5274310" algn="r"/>
                <a:tab pos="800100" algn="l"/>
                <a:tab pos="2637155" algn="ctr"/>
                <a:tab pos="5274310" algn="r"/>
              </a:tabLst>
            </a:pPr>
            <a:r>
              <a:rPr lang="ar-SA" sz="4000" b="1" dirty="0">
                <a:solidFill>
                  <a:srgbClr val="002060"/>
                </a:solidFill>
                <a:latin typeface="Times New Roman" panose="02020603050405020304" pitchFamily="18" charset="0"/>
                <a:ea typeface="Times New Roman" panose="02020603050405020304" pitchFamily="18" charset="0"/>
                <a:cs typeface="Traditional Arabic" panose="02020603050405020304" pitchFamily="18" charset="-78"/>
              </a:rPr>
              <a:t>الجرأة والتحدي لتبني الأفكار والأساليب والتغييرات التي تصب في صالح المؤسسة.</a:t>
            </a:r>
            <a:endParaRPr lang="en-US" sz="4000" b="1" dirty="0">
              <a:solidFill>
                <a:srgbClr val="00206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955616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29920" y="822269"/>
            <a:ext cx="11562080" cy="4339650"/>
          </a:xfrm>
          <a:prstGeom prst="rect">
            <a:avLst/>
          </a:prstGeom>
        </p:spPr>
        <p:txBody>
          <a:bodyPr wrap="square">
            <a:spAutoFit/>
          </a:bodyPr>
          <a:lstStyle/>
          <a:p>
            <a:pPr lvl="0" algn="justLow">
              <a:tabLst>
                <a:tab pos="457200" algn="l"/>
              </a:tabLst>
            </a:pPr>
            <a:r>
              <a:rPr lang="ar-IQ" sz="6000" b="1"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6000" b="1" dirty="0" smtClean="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عناصر </a:t>
            </a:r>
            <a:r>
              <a:rPr lang="ar-SA" sz="6000" b="1" dirty="0">
                <a:solidFill>
                  <a:srgbClr val="FF0000"/>
                </a:solidFill>
                <a:latin typeface="Times New Roman" panose="02020603050405020304" pitchFamily="18" charset="0"/>
                <a:ea typeface="Times New Roman" panose="02020603050405020304" pitchFamily="18" charset="0"/>
                <a:cs typeface="Traditional Arabic" panose="02020603050405020304" pitchFamily="18" charset="-78"/>
              </a:rPr>
              <a:t>القيادة هي </a:t>
            </a:r>
            <a:r>
              <a:rPr lang="ar-SA" sz="6000" b="1" dirty="0">
                <a:latin typeface="Times New Roman" panose="02020603050405020304" pitchFamily="18" charset="0"/>
                <a:ea typeface="Times New Roman" panose="02020603050405020304" pitchFamily="18" charset="0"/>
                <a:cs typeface="Traditional Arabic" panose="02020603050405020304" pitchFamily="18" charset="-78"/>
              </a:rPr>
              <a:t>:</a:t>
            </a:r>
            <a:endParaRPr lang="en-US" sz="4800" b="1" dirty="0">
              <a:latin typeface="Times New Roman" panose="02020603050405020304" pitchFamily="18" charset="0"/>
              <a:ea typeface="Times New Roman" panose="02020603050405020304" pitchFamily="18" charset="0"/>
              <a:cs typeface="DecoType Naskh" panose="02010400000000000000" pitchFamily="2" charset="-78"/>
            </a:endParaRPr>
          </a:p>
          <a:p>
            <a:pPr marL="742950" lvl="1" indent="-285750" algn="justLow">
              <a:buFont typeface="+mj-lt"/>
              <a:buAutoNum type="arabicParenR"/>
              <a:tabLst>
                <a:tab pos="914400" algn="l"/>
              </a:tabLst>
            </a:pPr>
            <a:r>
              <a:rPr lang="ar-SA" sz="5400" b="1" dirty="0">
                <a:latin typeface="Times New Roman" panose="02020603050405020304" pitchFamily="18" charset="0"/>
                <a:ea typeface="Times New Roman" panose="02020603050405020304" pitchFamily="18" charset="0"/>
                <a:cs typeface="Traditional Arabic" panose="02020603050405020304" pitchFamily="18" charset="-78"/>
              </a:rPr>
              <a:t>وجود مجموعة من الأفراد .</a:t>
            </a:r>
            <a:endParaRPr lang="en-US" sz="4400" b="1" dirty="0">
              <a:latin typeface="Times New Roman" panose="02020603050405020304" pitchFamily="18" charset="0"/>
              <a:ea typeface="Times New Roman" panose="02020603050405020304" pitchFamily="18" charset="0"/>
            </a:endParaRPr>
          </a:p>
          <a:p>
            <a:pPr marL="742950" lvl="1" indent="-285750" algn="justLow">
              <a:buFont typeface="+mj-lt"/>
              <a:buAutoNum type="arabicParenR"/>
              <a:tabLst>
                <a:tab pos="914400" algn="l"/>
              </a:tabLst>
            </a:pPr>
            <a:r>
              <a:rPr lang="ar-SA" sz="5400" b="1" dirty="0">
                <a:latin typeface="Times New Roman" panose="02020603050405020304" pitchFamily="18" charset="0"/>
                <a:ea typeface="Times New Roman" panose="02020603050405020304" pitchFamily="18" charset="0"/>
                <a:cs typeface="Traditional Arabic" panose="02020603050405020304" pitchFamily="18" charset="-78"/>
              </a:rPr>
              <a:t>الاتفاق على أهداف للمجموعة تسعى للوصول إليها </a:t>
            </a:r>
            <a:endParaRPr lang="en-US" sz="4400" b="1" dirty="0">
              <a:latin typeface="Times New Roman" panose="02020603050405020304" pitchFamily="18" charset="0"/>
              <a:ea typeface="Times New Roman" panose="02020603050405020304" pitchFamily="18" charset="0"/>
            </a:endParaRPr>
          </a:p>
          <a:p>
            <a:pPr marL="742950" lvl="1" indent="-285750" algn="justLow">
              <a:buFont typeface="+mj-lt"/>
              <a:buAutoNum type="arabicParenR"/>
              <a:tabLst>
                <a:tab pos="914400" algn="l"/>
              </a:tabLst>
            </a:pPr>
            <a:r>
              <a:rPr lang="ar-SA" sz="5400" b="1" dirty="0">
                <a:latin typeface="Times New Roman" panose="02020603050405020304" pitchFamily="18" charset="0"/>
                <a:ea typeface="Times New Roman" panose="02020603050405020304" pitchFamily="18" charset="0"/>
                <a:cs typeface="Traditional Arabic" panose="02020603050405020304" pitchFamily="18" charset="-78"/>
              </a:rPr>
              <a:t>وجود قائد من المجموعة ذو تأثير وفكر إداري وقرار صائب وقادر على التأثير الإيجابي في سلوك المجموعة.</a:t>
            </a:r>
            <a:endParaRPr lang="en-US" sz="4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0441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رسم تخطيطي 1"/>
          <p:cNvGraphicFramePr/>
          <p:nvPr>
            <p:extLst>
              <p:ext uri="{D42A27DB-BD31-4B8C-83A1-F6EECF244321}">
                <p14:modId xmlns:p14="http://schemas.microsoft.com/office/powerpoint/2010/main" val="442406032"/>
              </p:ext>
            </p:extLst>
          </p:nvPr>
        </p:nvGraphicFramePr>
        <p:xfrm>
          <a:off x="2235200" y="67905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018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06500" y="1304858"/>
            <a:ext cx="10287000" cy="3170099"/>
          </a:xfrm>
          <a:prstGeom prst="rect">
            <a:avLst/>
          </a:prstGeom>
        </p:spPr>
        <p:txBody>
          <a:bodyPr wrap="square">
            <a:spAutoFit/>
          </a:bodyPr>
          <a:lstStyle/>
          <a:p>
            <a:r>
              <a:rPr lang="ar-SA" sz="4000" b="1" dirty="0">
                <a:solidFill>
                  <a:srgbClr val="0070C0"/>
                </a:solidFill>
                <a:ea typeface="Calibri" panose="020F0502020204030204" pitchFamily="34" charset="0"/>
                <a:cs typeface="Simplified Arabic" panose="02020603050405020304" pitchFamily="18" charset="-78"/>
              </a:rPr>
              <a:t>.</a:t>
            </a:r>
            <a:r>
              <a:rPr lang="ar-SA" sz="4000" b="1" dirty="0">
                <a:solidFill>
                  <a:srgbClr val="FF0000"/>
                </a:solidFill>
                <a:ea typeface="Calibri" panose="020F0502020204030204" pitchFamily="34" charset="0"/>
                <a:cs typeface="Simplified Arabic" panose="02020603050405020304" pitchFamily="18" charset="-78"/>
              </a:rPr>
              <a:t>النمط الاوتوقراطي</a:t>
            </a:r>
            <a:r>
              <a:rPr lang="ar-SA" sz="4000" b="1" dirty="0">
                <a:solidFill>
                  <a:srgbClr val="0070C0"/>
                </a:solidFill>
                <a:ea typeface="Calibri" panose="020F0502020204030204" pitchFamily="34" charset="0"/>
                <a:cs typeface="Simplified Arabic" panose="02020603050405020304" pitchFamily="18" charset="-78"/>
              </a:rPr>
              <a:t>:</a:t>
            </a:r>
            <a:r>
              <a:rPr lang="ar-SA" sz="4000" dirty="0">
                <a:solidFill>
                  <a:srgbClr val="0070C0"/>
                </a:solidFill>
                <a:ea typeface="Calibri" panose="020F0502020204030204" pitchFamily="34" charset="0"/>
                <a:cs typeface="Simplified Arabic" panose="02020603050405020304" pitchFamily="18" charset="-78"/>
              </a:rPr>
              <a:t> وهو ذلك النمط القيادي الذي يدفع ويحث الآخرين على العمل والانجاز عن طريق تلبية احتياجاتهم إذا كان إنجازهم لإعمالهم حسب الأمر الواقع عليهم ووفق الأوامر الصادرة إذ تتجلى لدى القائد الاوتوقراطي النزعة الفردية في التعامل مع الغير وظهور الاتجاهات </a:t>
            </a:r>
            <a:r>
              <a:rPr lang="ar-IQ" sz="4000" dirty="0" smtClean="0">
                <a:solidFill>
                  <a:srgbClr val="0070C0"/>
                </a:solidFill>
                <a:ea typeface="Calibri" panose="020F0502020204030204" pitchFamily="34" charset="0"/>
                <a:cs typeface="Simplified Arabic" panose="02020603050405020304" pitchFamily="18" charset="-78"/>
              </a:rPr>
              <a:t>ا</a:t>
            </a:r>
            <a:r>
              <a:rPr lang="ar-SA" sz="4000" dirty="0" smtClean="0">
                <a:solidFill>
                  <a:srgbClr val="0070C0"/>
                </a:solidFill>
                <a:ea typeface="Calibri" panose="020F0502020204030204" pitchFamily="34" charset="0"/>
                <a:cs typeface="Simplified Arabic" panose="02020603050405020304" pitchFamily="18" charset="-78"/>
              </a:rPr>
              <a:t>لاستبدادية </a:t>
            </a:r>
            <a:r>
              <a:rPr lang="ar-SA" sz="4000" dirty="0">
                <a:solidFill>
                  <a:srgbClr val="0070C0"/>
                </a:solidFill>
                <a:ea typeface="Calibri" panose="020F0502020204030204" pitchFamily="34" charset="0"/>
                <a:cs typeface="Simplified Arabic" panose="02020603050405020304" pitchFamily="18" charset="-78"/>
              </a:rPr>
              <a:t>في الرأي، </a:t>
            </a:r>
            <a:endParaRPr lang="ar-IQ" sz="4000" dirty="0">
              <a:solidFill>
                <a:srgbClr val="0070C0"/>
              </a:solidFill>
            </a:endParaRPr>
          </a:p>
        </p:txBody>
      </p:sp>
    </p:spTree>
    <p:extLst>
      <p:ext uri="{BB962C8B-B14F-4D97-AF65-F5344CB8AC3E}">
        <p14:creationId xmlns:p14="http://schemas.microsoft.com/office/powerpoint/2010/main" val="2129304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838951203"/>
              </p:ext>
            </p:extLst>
          </p:nvPr>
        </p:nvGraphicFramePr>
        <p:xfrm>
          <a:off x="838200" y="825500"/>
          <a:ext cx="10515600" cy="459740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20000"/>
                    </a:ext>
                  </a:extLst>
                </a:gridCol>
              </a:tblGrid>
              <a:tr h="4597400">
                <a:tc>
                  <a:txBody>
                    <a:bodyPr/>
                    <a:lstStyle/>
                    <a:p>
                      <a:pPr marL="111760" indent="-111760" algn="justLow" rtl="1">
                        <a:spcAft>
                          <a:spcPts val="0"/>
                        </a:spcAft>
                      </a:pPr>
                      <a:r>
                        <a:rPr lang="ar-SA" sz="4000" dirty="0">
                          <a:solidFill>
                            <a:srgbClr val="FF0000"/>
                          </a:solidFill>
                          <a:effectLst/>
                          <a:latin typeface="Simplified Arabic" panose="02020603050405020304" pitchFamily="18" charset="-78"/>
                          <a:cs typeface="Simplified Arabic" panose="02020603050405020304" pitchFamily="18" charset="-78"/>
                        </a:rPr>
                        <a:t>النمط الديمقراطي</a:t>
                      </a:r>
                      <a:r>
                        <a:rPr lang="ar-SA" sz="4000" dirty="0">
                          <a:solidFill>
                            <a:srgbClr val="0070C0"/>
                          </a:solidFill>
                          <a:effectLst/>
                          <a:latin typeface="Simplified Arabic" panose="02020603050405020304" pitchFamily="18" charset="-78"/>
                          <a:cs typeface="Simplified Arabic" panose="02020603050405020304" pitchFamily="18" charset="-78"/>
                        </a:rPr>
                        <a:t>: في هذا النمط يثق القائد في المرؤوسين ثقة كاملة في جميع الامور، ويشعر المرؤوسون بحرية كاملة في مناقشة شؤون العمل ويسعى القائد دائما للحصول على افكار وآراء المرؤوسين والاستفادة منها بصورة بناءه وهو فضلاً عن ذلك نجده يفوض جزءا من سلطاته ويهدم جدران المركزية المطلقة وبذلك يعين </a:t>
                      </a:r>
                      <a:r>
                        <a:rPr lang="ar-SA" sz="4000" dirty="0" smtClean="0">
                          <a:solidFill>
                            <a:srgbClr val="0070C0"/>
                          </a:solidFill>
                          <a:effectLst/>
                          <a:latin typeface="Simplified Arabic" panose="02020603050405020304" pitchFamily="18" charset="-78"/>
                          <a:cs typeface="Simplified Arabic" panose="02020603050405020304" pitchFamily="18" charset="-78"/>
                        </a:rPr>
                        <a:t>مرؤوسيه </a:t>
                      </a:r>
                      <a:r>
                        <a:rPr lang="ar-SA" sz="4000" dirty="0">
                          <a:solidFill>
                            <a:srgbClr val="0070C0"/>
                          </a:solidFill>
                          <a:effectLst/>
                          <a:latin typeface="Simplified Arabic" panose="02020603050405020304" pitchFamily="18" charset="-78"/>
                          <a:cs typeface="Simplified Arabic" panose="02020603050405020304" pitchFamily="18" charset="-78"/>
                        </a:rPr>
                        <a:t>على حسن التصرف وسرعته وعلى حل المشاكل اليومية وعدم تعطيل عجلة الإنتاج.</a:t>
                      </a:r>
                      <a:endParaRPr lang="en-US" sz="3200" dirty="0">
                        <a:solidFill>
                          <a:srgbClr val="0070C0"/>
                        </a:solidFill>
                        <a:effectLst/>
                        <a:latin typeface="Simplified Arabic" panose="02020603050405020304" pitchFamily="18" charset="-78"/>
                        <a:ea typeface="Calibri" panose="020F0502020204030204" pitchFamily="34" charset="0"/>
                        <a:cs typeface="Simplified Arabic" panose="02020603050405020304" pitchFamily="18" charset="-78"/>
                      </a:endParaRPr>
                    </a:p>
                  </a:txBody>
                  <a:tcPr marL="114300" marR="11430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67743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62000" y="1177849"/>
            <a:ext cx="10287000" cy="3785652"/>
          </a:xfrm>
          <a:prstGeom prst="rect">
            <a:avLst/>
          </a:prstGeom>
        </p:spPr>
        <p:txBody>
          <a:bodyPr wrap="square">
            <a:spAutoFit/>
          </a:bodyPr>
          <a:lstStyle/>
          <a:p>
            <a:r>
              <a:rPr lang="ar-SA" sz="4000" b="1" dirty="0">
                <a:solidFill>
                  <a:srgbClr val="FF0000"/>
                </a:solidFill>
                <a:ea typeface="Calibri" panose="020F0502020204030204" pitchFamily="34" charset="0"/>
                <a:cs typeface="Simplified Arabic" panose="02020603050405020304" pitchFamily="18" charset="-78"/>
              </a:rPr>
              <a:t>النمط الحر (المتساهل):</a:t>
            </a:r>
            <a:r>
              <a:rPr lang="ar-SA" sz="4000" dirty="0">
                <a:solidFill>
                  <a:srgbClr val="FF0000"/>
                </a:solidFill>
                <a:ea typeface="Calibri" panose="020F0502020204030204" pitchFamily="34" charset="0"/>
                <a:cs typeface="Simplified Arabic" panose="02020603050405020304" pitchFamily="18" charset="-78"/>
              </a:rPr>
              <a:t> </a:t>
            </a:r>
            <a:r>
              <a:rPr lang="ar-SA" sz="4000" dirty="0">
                <a:ea typeface="Calibri" panose="020F0502020204030204" pitchFamily="34" charset="0"/>
                <a:cs typeface="Simplified Arabic" panose="02020603050405020304" pitchFamily="18" charset="-78"/>
              </a:rPr>
              <a:t>في هذا النمط يتنازل القائد </a:t>
            </a:r>
            <a:r>
              <a:rPr lang="ar-SA" sz="4000" dirty="0" smtClean="0">
                <a:ea typeface="Calibri" panose="020F0502020204030204" pitchFamily="34" charset="0"/>
                <a:cs typeface="Simplified Arabic" panose="02020603050405020304" pitchFamily="18" charset="-78"/>
              </a:rPr>
              <a:t>للمرؤوسين </a:t>
            </a:r>
            <a:r>
              <a:rPr lang="ar-SA" sz="4000" dirty="0">
                <a:ea typeface="Calibri" panose="020F0502020204030204" pitchFamily="34" charset="0"/>
                <a:cs typeface="Simplified Arabic" panose="02020603050405020304" pitchFamily="18" charset="-78"/>
              </a:rPr>
              <a:t>عن سلطة اتخاذ القرار ويصبح في حكم المستشار فهو لا يسيطر على </a:t>
            </a:r>
            <a:r>
              <a:rPr lang="ar-SA" sz="4000" dirty="0" smtClean="0">
                <a:ea typeface="Calibri" panose="020F0502020204030204" pitchFamily="34" charset="0"/>
                <a:cs typeface="Simplified Arabic" panose="02020603050405020304" pitchFamily="18" charset="-78"/>
              </a:rPr>
              <a:t>مرؤوسيه </a:t>
            </a:r>
            <a:r>
              <a:rPr lang="ar-SA" sz="4000" dirty="0">
                <a:ea typeface="Calibri" panose="020F0502020204030204" pitchFamily="34" charset="0"/>
                <a:cs typeface="Simplified Arabic" panose="02020603050405020304" pitchFamily="18" charset="-78"/>
              </a:rPr>
              <a:t>بطريقه مباشرة ولا يحاول ان يؤثر عليهم بطريقة غير مباشرة ويترك هذا النوع من القيادة حرية كاملة </a:t>
            </a:r>
            <a:r>
              <a:rPr lang="ar-SA" sz="4000" dirty="0" smtClean="0">
                <a:ea typeface="Calibri" panose="020F0502020204030204" pitchFamily="34" charset="0"/>
                <a:cs typeface="Simplified Arabic" panose="02020603050405020304" pitchFamily="18" charset="-78"/>
              </a:rPr>
              <a:t>للمرؤوسين </a:t>
            </a:r>
            <a:r>
              <a:rPr lang="ar-SA" sz="4000" dirty="0">
                <a:ea typeface="Calibri" panose="020F0502020204030204" pitchFamily="34" charset="0"/>
                <a:cs typeface="Simplified Arabic" panose="02020603050405020304" pitchFamily="18" charset="-78"/>
              </a:rPr>
              <a:t>في تحديد أهدافهم ووضعها واتخاذ القرارات المتعلقة بذلك</a:t>
            </a:r>
            <a:endParaRPr lang="ar-IQ" sz="4000" dirty="0"/>
          </a:p>
        </p:txBody>
      </p:sp>
    </p:spTree>
    <p:extLst>
      <p:ext uri="{BB962C8B-B14F-4D97-AF65-F5344CB8AC3E}">
        <p14:creationId xmlns:p14="http://schemas.microsoft.com/office/powerpoint/2010/main" val="1038052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427" y="677641"/>
            <a:ext cx="11887200" cy="550920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3200" b="1" dirty="0"/>
              <a:t>نظريات القيادة:</a:t>
            </a:r>
            <a:endParaRPr lang="en-US" sz="3200" b="1" dirty="0"/>
          </a:p>
          <a:p>
            <a:r>
              <a:rPr lang="ar-SA" sz="3200" dirty="0"/>
              <a:t> نتيجة لأهمية القيادة ودورها البارز في حياة الجماعة والمجتمع على حد سواء وفي العملية التطويرية فقد شغل موضوع القيادة وكرست من اجله جهود الكثير من علماء الإدارة وعلماء النفس وعلماء الاجتماع من اجل البحث والكشف عن أبعادها إذ توصلوا إلى وضع </a:t>
            </a:r>
            <a:br>
              <a:rPr lang="ar-SA" sz="3200" dirty="0"/>
            </a:br>
            <a:r>
              <a:rPr lang="ar-SA" sz="3200" dirty="0"/>
              <a:t>أسس ومعايير ثابتة يمكن على أساسها اختيار القيادة وهذه الأسس والمعايير أطلق عليها اسم نظريات القيادة وتتضمن: </a:t>
            </a:r>
            <a:endParaRPr lang="en-US" sz="3200" dirty="0"/>
          </a:p>
          <a:p>
            <a:r>
              <a:rPr lang="ar-SA" sz="3200" dirty="0"/>
              <a:t> 1 -نظرية الرجل العظيم. </a:t>
            </a:r>
            <a:endParaRPr lang="en-US" sz="3200" dirty="0"/>
          </a:p>
          <a:p>
            <a:r>
              <a:rPr lang="ar-SA" sz="3200" dirty="0"/>
              <a:t> 2-نظرية السمات. </a:t>
            </a:r>
            <a:endParaRPr lang="en-US" sz="3200" dirty="0"/>
          </a:p>
          <a:p>
            <a:r>
              <a:rPr lang="ar-SA" sz="3200" dirty="0"/>
              <a:t> 3-النظرية الموقفية. </a:t>
            </a:r>
            <a:endParaRPr lang="en-US" sz="3200" dirty="0"/>
          </a:p>
          <a:p>
            <a:r>
              <a:rPr lang="ar-SA" sz="3200" dirty="0"/>
              <a:t> 4-النظرية الوظيفية. </a:t>
            </a:r>
            <a:endParaRPr lang="en-US" sz="3200" dirty="0"/>
          </a:p>
          <a:p>
            <a:r>
              <a:rPr lang="ar-SA" sz="3200" dirty="0"/>
              <a:t> 5-النظرية التفاعلية</a:t>
            </a:r>
            <a:endParaRPr lang="ar-IQ" sz="3200" dirty="0"/>
          </a:p>
        </p:txBody>
      </p:sp>
    </p:spTree>
    <p:extLst>
      <p:ext uri="{BB962C8B-B14F-4D97-AF65-F5344CB8AC3E}">
        <p14:creationId xmlns:p14="http://schemas.microsoft.com/office/powerpoint/2010/main" val="2789611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0306" y="197346"/>
            <a:ext cx="11797048"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2400" b="1" dirty="0">
                <a:latin typeface="Simplified Arabic" pitchFamily="18" charset="-78"/>
                <a:cs typeface="Simplified Arabic" pitchFamily="18" charset="-78"/>
              </a:rPr>
              <a:t>انواع القيادة في المجال الرياضي :</a:t>
            </a:r>
            <a:endParaRPr lang="en-US" sz="2400" b="1" dirty="0">
              <a:latin typeface="Simplified Arabic" pitchFamily="18" charset="-78"/>
              <a:cs typeface="Simplified Arabic" pitchFamily="18" charset="-78"/>
            </a:endParaRPr>
          </a:p>
          <a:p>
            <a:r>
              <a:rPr lang="ar-SA" sz="2400" b="1" dirty="0">
                <a:latin typeface="Simplified Arabic" pitchFamily="18" charset="-78"/>
                <a:cs typeface="Simplified Arabic" pitchFamily="18" charset="-78"/>
              </a:rPr>
              <a:t>يلاحظ وجود ثلاثة انواع من القيادة في المجال الرياضي ولعله من مجالات العمل القليلة الذي توجد فيه هذه الانواع الثلاث دون ان نستطيع الاستغناء عن احداها وهي القائد المهني والقائد المتطوع والقائد الطبيعي .</a:t>
            </a:r>
            <a:endParaRPr lang="en-US" sz="2400" b="1" dirty="0">
              <a:latin typeface="Simplified Arabic" pitchFamily="18" charset="-78"/>
              <a:cs typeface="Simplified Arabic" pitchFamily="18" charset="-78"/>
            </a:endParaRPr>
          </a:p>
          <a:p>
            <a:r>
              <a:rPr lang="ar-SA" sz="2800" b="1" dirty="0">
                <a:latin typeface="Simplified Arabic" pitchFamily="18" charset="-78"/>
                <a:cs typeface="Simplified Arabic" pitchFamily="18" charset="-78"/>
              </a:rPr>
              <a:t>اولاً: القائد المهني :</a:t>
            </a:r>
            <a:endParaRPr lang="en-US" sz="2800" b="1" dirty="0">
              <a:latin typeface="Simplified Arabic" pitchFamily="18" charset="-78"/>
              <a:cs typeface="Simplified Arabic" pitchFamily="18" charset="-78"/>
            </a:endParaRPr>
          </a:p>
          <a:p>
            <a:r>
              <a:rPr lang="ar-SA" sz="2400" b="1" dirty="0">
                <a:latin typeface="Simplified Arabic" pitchFamily="18" charset="-78"/>
                <a:cs typeface="Simplified Arabic" pitchFamily="18" charset="-78"/>
              </a:rPr>
              <a:t> هو الشخص الذي اعد  عن طريق الدراسات معينه وتدريب خاص لكي يكون قادراً على العمل في المؤسسات والهيئات الرياضية والقيادة المهنية هي قيادة تربوية تلعب دوراً جوهرياً من خلال الهيئة التي يعمل بها على مساعدة نفسه واشباع احتياجاته ونمو مواهبه ومهاراته وتعديل سلوكه واتجاهاته بحيث تؤدي بالنهاية الى اعداد المواطن السوي الصالح وهي قيادة لا يمكن الاستغناء عنها في المجال الرياضي طالما انه مجال تربوي يكمل دور ورسالة المدرسة والمنزل . </a:t>
            </a:r>
            <a:endParaRPr lang="en-US" sz="2400" b="1" dirty="0">
              <a:latin typeface="Simplified Arabic" pitchFamily="18" charset="-78"/>
              <a:cs typeface="Simplified Arabic" pitchFamily="18" charset="-78"/>
            </a:endParaRPr>
          </a:p>
          <a:p>
            <a:r>
              <a:rPr lang="ar-SA" sz="2400" b="1" dirty="0">
                <a:latin typeface="Simplified Arabic" pitchFamily="18" charset="-78"/>
                <a:cs typeface="Simplified Arabic" pitchFamily="18" charset="-78"/>
              </a:rPr>
              <a:t>ويعد القائد المهني لكي يكون صالحاً للعمل في المجال الرياضي عن طريق ثلاث محاور رئيسية : </a:t>
            </a:r>
            <a:endParaRPr lang="en-US" sz="2400" b="1" dirty="0">
              <a:latin typeface="Simplified Arabic" pitchFamily="18" charset="-78"/>
              <a:cs typeface="Simplified Arabic" pitchFamily="18" charset="-78"/>
            </a:endParaRPr>
          </a:p>
          <a:p>
            <a:pPr lvl="0"/>
            <a:r>
              <a:rPr lang="ar-IQ" sz="2400" b="1" dirty="0" smtClean="0">
                <a:latin typeface="Simplified Arabic" pitchFamily="18" charset="-78"/>
                <a:cs typeface="Simplified Arabic" pitchFamily="18" charset="-78"/>
              </a:rPr>
              <a:t>1- </a:t>
            </a:r>
            <a:r>
              <a:rPr lang="ar-SA" sz="2400" b="1" dirty="0" smtClean="0">
                <a:latin typeface="Simplified Arabic" pitchFamily="18" charset="-78"/>
                <a:cs typeface="Simplified Arabic" pitchFamily="18" charset="-78"/>
              </a:rPr>
              <a:t>تعليمه  </a:t>
            </a:r>
            <a:r>
              <a:rPr lang="ar-SA" sz="2400" b="1" dirty="0">
                <a:latin typeface="Simplified Arabic" pitchFamily="18" charset="-78"/>
                <a:cs typeface="Simplified Arabic" pitchFamily="18" charset="-78"/>
              </a:rPr>
              <a:t>مجموعة من العلوم والمعارف </a:t>
            </a:r>
            <a:r>
              <a:rPr lang="ar-SA" sz="2400" b="1" dirty="0" smtClean="0">
                <a:latin typeface="Simplified Arabic" pitchFamily="18" charset="-78"/>
                <a:cs typeface="Simplified Arabic" pitchFamily="18" charset="-78"/>
              </a:rPr>
              <a:t>اللازمة </a:t>
            </a:r>
            <a:r>
              <a:rPr lang="ar-SA" sz="2400" b="1" dirty="0">
                <a:latin typeface="Simplified Arabic" pitchFamily="18" charset="-78"/>
                <a:cs typeface="Simplified Arabic" pitchFamily="18" charset="-78"/>
              </a:rPr>
              <a:t>له للتعامل مع المجتمع الرياضي وهي مجموعة من العلوم والمعارف الاساسية ( علم النفس  الرياضي , علم الاجتماع , الادارة الرياضية , التشريح والفسلجة ......)</a:t>
            </a:r>
            <a:endParaRPr lang="en-US" sz="2400" b="1" dirty="0">
              <a:latin typeface="Simplified Arabic" pitchFamily="18" charset="-78"/>
              <a:cs typeface="Simplified Arabic" pitchFamily="18" charset="-78"/>
            </a:endParaRPr>
          </a:p>
          <a:p>
            <a:pPr lvl="0"/>
            <a:r>
              <a:rPr lang="ar-IQ" sz="2400" b="1" dirty="0" smtClean="0">
                <a:latin typeface="Simplified Arabic" pitchFamily="18" charset="-78"/>
                <a:cs typeface="Simplified Arabic" pitchFamily="18" charset="-78"/>
              </a:rPr>
              <a:t>2- </a:t>
            </a:r>
            <a:r>
              <a:rPr lang="ar-SA" sz="2400" b="1" dirty="0" smtClean="0">
                <a:latin typeface="Simplified Arabic" pitchFamily="18" charset="-78"/>
                <a:cs typeface="Simplified Arabic" pitchFamily="18" charset="-78"/>
              </a:rPr>
              <a:t>تعليمه </a:t>
            </a:r>
            <a:r>
              <a:rPr lang="ar-SA" sz="2400" b="1" dirty="0">
                <a:latin typeface="Simplified Arabic" pitchFamily="18" charset="-78"/>
                <a:cs typeface="Simplified Arabic" pitchFamily="18" charset="-78"/>
              </a:rPr>
              <a:t>مجموعة من العلوم المهنية </a:t>
            </a:r>
            <a:r>
              <a:rPr lang="ar-SA" sz="2400" b="1" dirty="0" smtClean="0">
                <a:latin typeface="Simplified Arabic" pitchFamily="18" charset="-78"/>
                <a:cs typeface="Simplified Arabic" pitchFamily="18" charset="-78"/>
              </a:rPr>
              <a:t>اللازمة </a:t>
            </a:r>
            <a:r>
              <a:rPr lang="ar-SA" sz="2400" b="1" dirty="0">
                <a:latin typeface="Simplified Arabic" pitchFamily="18" charset="-78"/>
                <a:cs typeface="Simplified Arabic" pitchFamily="18" charset="-78"/>
              </a:rPr>
              <a:t>له في مجال تخصصه مثل التدريب الرياضي قوانين الالعاب مقاسات وابعاد الملاعب الرياضية وطرق تنظيم واخراج البطولات والدورات الرياضية .</a:t>
            </a:r>
            <a:endParaRPr lang="en-US" sz="2400" b="1" dirty="0">
              <a:latin typeface="Simplified Arabic" pitchFamily="18" charset="-78"/>
              <a:cs typeface="Simplified Arabic" pitchFamily="18" charset="-78"/>
            </a:endParaRPr>
          </a:p>
          <a:p>
            <a:r>
              <a:rPr lang="ar-IQ" sz="2400" b="1" dirty="0" smtClean="0">
                <a:latin typeface="Simplified Arabic" pitchFamily="18" charset="-78"/>
                <a:cs typeface="Simplified Arabic" pitchFamily="18" charset="-78"/>
              </a:rPr>
              <a:t>3- </a:t>
            </a:r>
            <a:r>
              <a:rPr lang="ar-SA" sz="2400" b="1" dirty="0" smtClean="0">
                <a:latin typeface="Simplified Arabic" pitchFamily="18" charset="-78"/>
                <a:cs typeface="Simplified Arabic" pitchFamily="18" charset="-78"/>
              </a:rPr>
              <a:t>إكسابه </a:t>
            </a:r>
            <a:r>
              <a:rPr lang="ar-SA" sz="2400" b="1" dirty="0">
                <a:latin typeface="Simplified Arabic" pitchFamily="18" charset="-78"/>
                <a:cs typeface="Simplified Arabic" pitchFamily="18" charset="-78"/>
              </a:rPr>
              <a:t>مجموعة من المهارات القيادية التي تمكنه من العمل مع الشباب ويرى البعض ان القائد المهني لابد ان يتقاضى اجراً او راتباً نظير عمله كشرط من الشروط الاساسية الى جانب اعداده المتخصص حتى يمكن تسميته قائد مهني وحتى نفرق بينه وبين القائد المتطوع </a:t>
            </a:r>
            <a:endParaRPr lang="ar-IQ" sz="24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3602921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637" y="658229"/>
            <a:ext cx="12041746"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3200" b="1" dirty="0"/>
              <a:t>ثانياً : القائد المتطوع :</a:t>
            </a:r>
            <a:endParaRPr lang="en-US" sz="3200" dirty="0"/>
          </a:p>
          <a:p>
            <a:r>
              <a:rPr lang="ar-SA" sz="3200" dirty="0"/>
              <a:t>هو الشخص الذي لديه الوقت والرغبة والاستعداد ما يدفعه الى التطوع للعمل في المؤسسات والهيئات الرياضية  وغالباُ ما يكون لدى هذا الشخص مهارة عملية او يتقن نشاطاً معيناً وهناك ضرورة بوجود هذا النوع من القادة في المجال الرياضي للأسباب الآتية :</a:t>
            </a:r>
            <a:endParaRPr lang="en-US" sz="3200" dirty="0"/>
          </a:p>
          <a:p>
            <a:pPr lvl="0"/>
            <a:r>
              <a:rPr lang="ar-IQ" sz="3200" dirty="0" smtClean="0"/>
              <a:t>1- </a:t>
            </a:r>
            <a:r>
              <a:rPr lang="ar-SA" sz="3200" dirty="0" smtClean="0"/>
              <a:t>ان </a:t>
            </a:r>
            <a:r>
              <a:rPr lang="ar-SA" sz="3200" dirty="0"/>
              <a:t>هناك نقص في القادة الميدانيين الى جانب عدم قدرة المؤسسات والهيئات الرياضية على توظيف العدد اللازم من القادة المهنيين لقيادة مجالات نشاطها المقصود .</a:t>
            </a:r>
            <a:endParaRPr lang="en-US" sz="3200" dirty="0"/>
          </a:p>
          <a:p>
            <a:pPr lvl="0"/>
            <a:r>
              <a:rPr lang="ar-IQ" sz="3200" dirty="0" smtClean="0"/>
              <a:t>2- </a:t>
            </a:r>
            <a:r>
              <a:rPr lang="ar-SA" sz="3200" dirty="0" smtClean="0"/>
              <a:t>تنمية </a:t>
            </a:r>
            <a:r>
              <a:rPr lang="ar-SA" sz="3200" dirty="0"/>
              <a:t>روح التطوع والخدمة العامة وربط هؤلاء المتطوعين بواقع مجتمعهم واحتياجاته من خلال تعاملهم </a:t>
            </a:r>
            <a:endParaRPr lang="en-US" sz="3200" dirty="0"/>
          </a:p>
          <a:p>
            <a:pPr lvl="0"/>
            <a:r>
              <a:rPr lang="ar-IQ" sz="3200" dirty="0" smtClean="0"/>
              <a:t>3- </a:t>
            </a:r>
            <a:r>
              <a:rPr lang="ar-SA" sz="3200" dirty="0" smtClean="0"/>
              <a:t>اضافة </a:t>
            </a:r>
            <a:r>
              <a:rPr lang="ar-SA" sz="3200" dirty="0"/>
              <a:t>مهارات ونشاطات جديدة ربما لا تكون متوفرة لدى القادة المهنيين وان القائد المتطوع يتبع في عمله القائد المهني فهو الذي يحدد مسئولياته واختصاصاته ويشرف عليه ويوجهه اثناء قيامه بالعمل كما يقع على عاتق القائد المهني مسئولية اعداد وتدريب القيادة التطوعية .</a:t>
            </a:r>
            <a:endParaRPr lang="en-US" sz="3200" dirty="0"/>
          </a:p>
        </p:txBody>
      </p:sp>
    </p:spTree>
    <p:extLst>
      <p:ext uri="{BB962C8B-B14F-4D97-AF65-F5344CB8AC3E}">
        <p14:creationId xmlns:p14="http://schemas.microsoft.com/office/powerpoint/2010/main" val="799200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5912" y="255804"/>
            <a:ext cx="11938714" cy="649408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3200" b="1" dirty="0"/>
              <a:t>ثالثاً: القائد الطبيعي :</a:t>
            </a:r>
            <a:endParaRPr lang="en-US" sz="3200" dirty="0"/>
          </a:p>
          <a:p>
            <a:r>
              <a:rPr lang="ar-SA" sz="3200" dirty="0"/>
              <a:t>وهو القائد الذي تتخذه الجماعة من بين اعضائها لكي يتولى مباشرة قيادتها وتنظيم اعمالها ونشاطاتها واجتماعاتها ويكون حلقة الاتصال بينها وبين القائد المهني وتتمثل اهمية هذا النوع من القيادة في الاتي :</a:t>
            </a:r>
            <a:endParaRPr lang="en-US" sz="3200" dirty="0"/>
          </a:p>
          <a:p>
            <a:pPr lvl="0"/>
            <a:r>
              <a:rPr lang="ar-IQ" sz="3200" dirty="0" smtClean="0"/>
              <a:t>1- </a:t>
            </a:r>
            <a:r>
              <a:rPr lang="ar-SA" sz="3200" dirty="0" smtClean="0"/>
              <a:t>فرصة </a:t>
            </a:r>
            <a:r>
              <a:rPr lang="ar-SA" sz="3200" dirty="0"/>
              <a:t>لتدريب الشباب على تحمل المسئولية ومواجهة المشاكل .</a:t>
            </a:r>
            <a:endParaRPr lang="en-US" sz="3200" dirty="0"/>
          </a:p>
          <a:p>
            <a:pPr lvl="0"/>
            <a:r>
              <a:rPr lang="ar-IQ" sz="3200" dirty="0" smtClean="0"/>
              <a:t>2-</a:t>
            </a:r>
            <a:r>
              <a:rPr lang="ar-SA" sz="3200" dirty="0" smtClean="0"/>
              <a:t>تؤدي </a:t>
            </a:r>
            <a:r>
              <a:rPr lang="ar-SA" sz="3200" dirty="0"/>
              <a:t>الى ايجاد التابعين وهم اعضاء الجماعة التي يقودها القائد الطبيعي يفهمون التبعية </a:t>
            </a:r>
            <a:r>
              <a:rPr lang="ar-SA" sz="3200" dirty="0" smtClean="0"/>
              <a:t>السليمة </a:t>
            </a:r>
            <a:r>
              <a:rPr lang="ar-SA" sz="3200" dirty="0"/>
              <a:t>وتتكون لديهم القدرة على محاسبة القائد الطبيعي ومناقشته في أي خروج منه عن ما اتفقت عليه الجماعة </a:t>
            </a:r>
            <a:endParaRPr lang="en-US" sz="3200" dirty="0"/>
          </a:p>
          <a:p>
            <a:pPr lvl="0"/>
            <a:r>
              <a:rPr lang="ar-IQ" sz="3200" dirty="0" smtClean="0"/>
              <a:t>3- </a:t>
            </a:r>
            <a:r>
              <a:rPr lang="ar-SA" sz="3200" dirty="0" smtClean="0"/>
              <a:t>تؤدي </a:t>
            </a:r>
            <a:r>
              <a:rPr lang="ar-SA" sz="3200" dirty="0"/>
              <a:t>الى </a:t>
            </a:r>
            <a:r>
              <a:rPr lang="ar-SA" sz="3200" dirty="0" smtClean="0"/>
              <a:t>إيجابية </a:t>
            </a:r>
            <a:r>
              <a:rPr lang="ar-SA" sz="3200" dirty="0"/>
              <a:t>الاعضاء وتزيد من فاعليتهم داخل الجماعة لشعورهم بان القائد احد زملائهم وانهم اصحاب القرار الاول سواء في ابقائه او عزله .</a:t>
            </a:r>
            <a:endParaRPr lang="en-US" sz="3200" dirty="0"/>
          </a:p>
          <a:p>
            <a:pPr lvl="0"/>
            <a:r>
              <a:rPr lang="ar-IQ" sz="3200" dirty="0" smtClean="0"/>
              <a:t>4- </a:t>
            </a:r>
            <a:r>
              <a:rPr lang="ar-SA" sz="3200" dirty="0" smtClean="0"/>
              <a:t>فرصة </a:t>
            </a:r>
            <a:r>
              <a:rPr lang="ar-SA" sz="3200" dirty="0"/>
              <a:t>لتدريب الشباب على الاسلوب  الديمقراطي حتى يخرجوا الى الحياة مزودين بقيم الديمقراطية الصالحة تساعد على تدعيم وتغذية الهيئات الرياضية ومواقع العمل الاخرى بالقيادات الايجابية الفعالة.</a:t>
            </a:r>
            <a:endParaRPr lang="en-US" sz="3200" dirty="0"/>
          </a:p>
        </p:txBody>
      </p:sp>
    </p:spTree>
    <p:extLst>
      <p:ext uri="{BB962C8B-B14F-4D97-AF65-F5344CB8AC3E}">
        <p14:creationId xmlns:p14="http://schemas.microsoft.com/office/powerpoint/2010/main" val="64335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D:\الهاتف نهائي\Facebook\FB_IMG_146628173237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247" y="321971"/>
            <a:ext cx="11384924" cy="6471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3265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5003" y="700035"/>
            <a:ext cx="11397803" cy="5693866"/>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ar-SA" sz="2800" b="1" dirty="0"/>
              <a:t>أساليب القيادة والتربية للمدربين الرياضيين:</a:t>
            </a:r>
            <a:endParaRPr lang="en-US" sz="2800" b="1" dirty="0"/>
          </a:p>
          <a:p>
            <a:r>
              <a:rPr lang="ar-SA" sz="2800" dirty="0"/>
              <a:t>أن قيادة الفريق تعتمد ذاتياً على تنمية الجو الملائم اللازم لتنمية وتقدم الإنجاز ويقوم بها المدرب بالأسلوب والطريقة   التي تناسب التعامل مع اللاعبين ويكون لها التأثير عليهم.</a:t>
            </a:r>
            <a:endParaRPr lang="en-US" sz="2800" dirty="0"/>
          </a:p>
          <a:p>
            <a:r>
              <a:rPr lang="ar-SA" sz="2800" dirty="0"/>
              <a:t>ومن أهم هذه الأساليب</a:t>
            </a:r>
            <a:r>
              <a:rPr lang="ar-SA" sz="2800" baseline="30000" dirty="0"/>
              <a:t> :</a:t>
            </a:r>
            <a:endParaRPr lang="en-US" sz="2800" dirty="0"/>
          </a:p>
          <a:p>
            <a:r>
              <a:rPr lang="ar-SA" sz="2800" b="1" dirty="0"/>
              <a:t>1- أسلوب السيطرة:</a:t>
            </a:r>
            <a:endParaRPr lang="en-US" sz="2800" dirty="0"/>
          </a:p>
          <a:p>
            <a:pPr lvl="0"/>
            <a:r>
              <a:rPr lang="ar-SA" sz="2800" dirty="0"/>
              <a:t>دور المدرب اتخاذ كل القرارات </a:t>
            </a:r>
            <a:endParaRPr lang="en-US" sz="2800" dirty="0"/>
          </a:p>
          <a:p>
            <a:pPr lvl="0"/>
            <a:r>
              <a:rPr lang="ar-SA" sz="2800" dirty="0"/>
              <a:t> دور اللاعب الاستجابة لتعليمات وأوامر المدرب </a:t>
            </a:r>
            <a:endParaRPr lang="en-US" sz="2800" dirty="0"/>
          </a:p>
          <a:p>
            <a:r>
              <a:rPr lang="ar-SA" sz="2800" b="1" dirty="0"/>
              <a:t>2- أسلوب التعاون:  </a:t>
            </a:r>
            <a:endParaRPr lang="en-US" sz="2800" dirty="0"/>
          </a:p>
          <a:p>
            <a:r>
              <a:rPr lang="ar-SA" sz="2800" dirty="0"/>
              <a:t>يعتمد الأسلوب التعاوني على مشاركة الرياضيين في اتخاذ القرارات ، ويتطلب هذا الأسلوب معرفة المدرب مسئولياته القيادية في تقديم التوجيهات نحو إنجاز الهدف للرياضيين، وأهمية إتاحة الفرصة للاعب في المساهمة في اتخاذ القرارات. </a:t>
            </a:r>
            <a:endParaRPr lang="en-US" sz="2800" dirty="0"/>
          </a:p>
          <a:p>
            <a:r>
              <a:rPr lang="ar-SA" sz="2800" b="1" dirty="0"/>
              <a:t>3-أسلوب الخضوع:</a:t>
            </a:r>
            <a:endParaRPr lang="en-US" sz="2800" dirty="0"/>
          </a:p>
          <a:p>
            <a:r>
              <a:rPr lang="ar-SA" sz="2800" dirty="0"/>
              <a:t>يتخذ المدرب قرارات قليلة جداً ويعطي القليل من التعليمات والإرشادات لتنظيم العمل.</a:t>
            </a:r>
            <a:endParaRPr lang="en-US" sz="2800" dirty="0"/>
          </a:p>
        </p:txBody>
      </p:sp>
    </p:spTree>
    <p:extLst>
      <p:ext uri="{BB962C8B-B14F-4D97-AF65-F5344CB8AC3E}">
        <p14:creationId xmlns:p14="http://schemas.microsoft.com/office/powerpoint/2010/main" val="21105822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7427" y="454726"/>
            <a:ext cx="11745532" cy="6124754"/>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SA" sz="2800" b="1" dirty="0"/>
              <a:t>الخصائص والمميزات الأخلاقية لشخصية القائد الرياضي:</a:t>
            </a:r>
            <a:endParaRPr lang="en-US" sz="2800" b="1" dirty="0"/>
          </a:p>
          <a:p>
            <a:pPr lvl="0"/>
            <a:r>
              <a:rPr lang="ar-SA" sz="2800" b="1" dirty="0" smtClean="0"/>
              <a:t>الثقة </a:t>
            </a:r>
            <a:r>
              <a:rPr lang="ar-SA" sz="2800" b="1" dirty="0"/>
              <a:t>بالنفس</a:t>
            </a:r>
            <a:r>
              <a:rPr lang="ar-SA" sz="2800" dirty="0"/>
              <a:t>: </a:t>
            </a:r>
            <a:endParaRPr lang="ar-IQ" sz="2800" dirty="0" smtClean="0"/>
          </a:p>
          <a:p>
            <a:pPr lvl="0"/>
            <a:r>
              <a:rPr lang="ar-SA" sz="2800" b="1" dirty="0" smtClean="0"/>
              <a:t>الأمانة:</a:t>
            </a:r>
            <a:r>
              <a:rPr lang="ar-SA" sz="2800" dirty="0" smtClean="0"/>
              <a:t>.</a:t>
            </a:r>
            <a:endParaRPr lang="en-US" sz="2800" dirty="0"/>
          </a:p>
          <a:p>
            <a:pPr lvl="0"/>
            <a:r>
              <a:rPr lang="en-GB" sz="2800" b="1" dirty="0"/>
              <a:t> </a:t>
            </a:r>
            <a:r>
              <a:rPr lang="ar-SA" sz="2800" b="1" dirty="0"/>
              <a:t>الشرف</a:t>
            </a:r>
            <a:r>
              <a:rPr lang="ar-SA" sz="2800" dirty="0"/>
              <a:t>: الشرف تأثير مطلوب والفرد يصبح شريفاً عندما يحافظ على كلمته او وعده ويكون واضحاً في أداء واجبه المحدد في التعامل بشرف مع اللاعبين.</a:t>
            </a:r>
            <a:endParaRPr lang="en-US" sz="2800" dirty="0"/>
          </a:p>
          <a:p>
            <a:pPr lvl="0"/>
            <a:r>
              <a:rPr lang="en-GB" sz="2800" b="1" dirty="0"/>
              <a:t> </a:t>
            </a:r>
            <a:r>
              <a:rPr lang="ar-SA" sz="2800" b="1" dirty="0"/>
              <a:t> العدل: </a:t>
            </a:r>
            <a:r>
              <a:rPr lang="ar-SA" sz="2800" dirty="0"/>
              <a:t>يضمن العدل النزاهة في مواقف اللعب بدون تحيز والمدرب يقوم أساساً بالقضاء </a:t>
            </a:r>
            <a:r>
              <a:rPr lang="ar-SA" sz="2800" dirty="0" smtClean="0"/>
              <a:t>نحو </a:t>
            </a:r>
            <a:r>
              <a:rPr lang="ar-SA" sz="2800" dirty="0"/>
              <a:t>اللاعبين والقواعد التي تحكم المشاركة.</a:t>
            </a:r>
            <a:endParaRPr lang="en-US" sz="2800" dirty="0"/>
          </a:p>
          <a:p>
            <a:pPr lvl="0"/>
            <a:r>
              <a:rPr lang="en-GB" sz="2800" b="1" dirty="0"/>
              <a:t> </a:t>
            </a:r>
            <a:r>
              <a:rPr lang="en-GB" sz="2800" dirty="0"/>
              <a:t> </a:t>
            </a:r>
            <a:r>
              <a:rPr lang="ar-SA" sz="2800" b="1" dirty="0"/>
              <a:t>الإخلاص</a:t>
            </a:r>
            <a:r>
              <a:rPr lang="ar-SA" sz="2800" dirty="0"/>
              <a:t>: </a:t>
            </a:r>
            <a:r>
              <a:rPr lang="ar-SA" sz="2800" dirty="0" smtClean="0"/>
              <a:t>ان </a:t>
            </a:r>
            <a:r>
              <a:rPr lang="ar-SA" sz="2800" dirty="0"/>
              <a:t>يكون لديهم الولاء للمؤسسة والإدارة التي يعملون فيها.</a:t>
            </a:r>
            <a:endParaRPr lang="en-US" sz="2800" dirty="0"/>
          </a:p>
          <a:p>
            <a:pPr lvl="0"/>
            <a:r>
              <a:rPr lang="ar-SA" sz="2800" b="1" dirty="0"/>
              <a:t>المثابرة</a:t>
            </a:r>
            <a:r>
              <a:rPr lang="ar-SA" sz="2800" dirty="0"/>
              <a:t>: وهي القدرة على المطاولة </a:t>
            </a:r>
            <a:r>
              <a:rPr lang="ar-SA" sz="2800" dirty="0" err="1"/>
              <a:t>ببطىء</a:t>
            </a:r>
            <a:r>
              <a:rPr lang="ar-SA" sz="2800" dirty="0"/>
              <a:t> وثبات والتقدم نحو الهدف المحدد وتتضمن </a:t>
            </a:r>
            <a:r>
              <a:rPr lang="ar-SA" sz="2800" dirty="0" smtClean="0"/>
              <a:t>بعض </a:t>
            </a:r>
            <a:r>
              <a:rPr lang="ar-SA" sz="2800" dirty="0"/>
              <a:t>التقدم مع عدم الاستخفاف بالعوائق .</a:t>
            </a:r>
            <a:endParaRPr lang="en-US" sz="2800" dirty="0"/>
          </a:p>
          <a:p>
            <a:pPr lvl="0"/>
            <a:r>
              <a:rPr lang="ar-SA" sz="2800" b="1" dirty="0"/>
              <a:t> المسؤولية</a:t>
            </a:r>
            <a:r>
              <a:rPr lang="ar-SA" sz="2800" dirty="0"/>
              <a:t> :المسؤولية تتضمن مسؤولية الفرد أولاً واخيراً عن أفعاله أي تحمل نتائج ما يتخذه من قرارات فالمدرب هو المسؤول الأول والأخير عن نتائج فريقه وعن تصرفاتهم خلال التدريب و المنافسات.</a:t>
            </a:r>
            <a:endParaRPr lang="en-US" sz="2800" dirty="0"/>
          </a:p>
          <a:p>
            <a:pPr lvl="0"/>
            <a:r>
              <a:rPr lang="ar-SA" sz="2800" b="1" dirty="0"/>
              <a:t>الشجاعة:</a:t>
            </a:r>
            <a:r>
              <a:rPr lang="ar-SA" sz="2800" dirty="0"/>
              <a:t> وتقتضي الشجاعة المشي نحو ميدان الرياضة مع الجرأة المفعمة بالحيوية والثقة بالنفس.</a:t>
            </a:r>
            <a:endParaRPr lang="en-US" sz="2800" dirty="0"/>
          </a:p>
        </p:txBody>
      </p:sp>
    </p:spTree>
    <p:extLst>
      <p:ext uri="{BB962C8B-B14F-4D97-AF65-F5344CB8AC3E}">
        <p14:creationId xmlns:p14="http://schemas.microsoft.com/office/powerpoint/2010/main" val="235630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nvSpPr>
        <p:spPr bwMode="auto">
          <a:xfrm>
            <a:off x="1158241" y="533401"/>
            <a:ext cx="10038080" cy="5786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ar-SA" sz="6000" dirty="0">
                <a:solidFill>
                  <a:srgbClr val="FF0000"/>
                </a:solidFill>
              </a:rPr>
              <a:t>القيادة لغة:</a:t>
            </a:r>
          </a:p>
          <a:p>
            <a:r>
              <a:rPr lang="ar-SA" sz="6000" dirty="0">
                <a:solidFill>
                  <a:schemeClr val="accent1">
                    <a:lumMod val="75000"/>
                  </a:schemeClr>
                </a:solidFill>
              </a:rPr>
              <a:t>قال ابن منظور: القَوْدُ : نقيض السَّوق، يقود الدابة من أمامها، ويسوقها من خلفها، فالقود من أمام والسوق من خلف والاسم من ذلك كله القِيادَة .</a:t>
            </a:r>
            <a:endParaRPr lang="en-US" sz="6000" dirty="0">
              <a:solidFill>
                <a:schemeClr val="accent1">
                  <a:lumMod val="75000"/>
                </a:schemeClr>
              </a:solidFill>
            </a:endParaRPr>
          </a:p>
        </p:txBody>
      </p:sp>
    </p:spTree>
    <p:extLst>
      <p:ext uri="{BB962C8B-B14F-4D97-AF65-F5344CB8AC3E}">
        <p14:creationId xmlns:p14="http://schemas.microsoft.com/office/powerpoint/2010/main" val="34374484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1" y="27"/>
            <a:ext cx="4656667" cy="836613"/>
          </a:xfrm>
        </p:spPr>
        <p:txBody>
          <a:bodyPr/>
          <a:lstStyle/>
          <a:p>
            <a:pPr algn="ctr" eaLnBrk="1" hangingPunct="1"/>
            <a:r>
              <a:rPr lang="ar-SA" sz="4400" b="1" u="sng" smtClean="0"/>
              <a:t>تعريف القيادة</a:t>
            </a:r>
            <a:endParaRPr lang="en-US" sz="4400" smtClean="0">
              <a:cs typeface="Times New Roman" pitchFamily="18" charset="0"/>
            </a:endParaRPr>
          </a:p>
        </p:txBody>
      </p:sp>
      <p:sp>
        <p:nvSpPr>
          <p:cNvPr id="410627" name="Rectangle 3"/>
          <p:cNvSpPr>
            <a:spLocks noGrp="1" noChangeArrowheads="1"/>
          </p:cNvSpPr>
          <p:nvPr>
            <p:ph type="body" sz="half" idx="1"/>
          </p:nvPr>
        </p:nvSpPr>
        <p:spPr>
          <a:xfrm>
            <a:off x="335360" y="0"/>
            <a:ext cx="9552517" cy="6508750"/>
          </a:xfrm>
        </p:spPr>
        <p:txBody>
          <a:bodyPr rtlCol="1">
            <a:normAutofit fontScale="25000" lnSpcReduction="20000"/>
          </a:bodyPr>
          <a:lstStyle/>
          <a:p>
            <a:pPr indent="-182880" algn="justLow" eaLnBrk="1" fontAlgn="auto" hangingPunct="1">
              <a:lnSpc>
                <a:spcPct val="90000"/>
              </a:lnSpc>
              <a:spcAft>
                <a:spcPts val="0"/>
              </a:spcAft>
              <a:buFont typeface="Wingdings" charset="2"/>
              <a:buChar char="§"/>
              <a:defRPr/>
            </a:pPr>
            <a:endParaRPr lang="en-US" sz="3600" b="1" dirty="0" smtClean="0"/>
          </a:p>
          <a:p>
            <a:pPr indent="-182880" algn="justLow" eaLnBrk="1" fontAlgn="auto" hangingPunct="1">
              <a:lnSpc>
                <a:spcPct val="90000"/>
              </a:lnSpc>
              <a:spcAft>
                <a:spcPts val="0"/>
              </a:spcAft>
              <a:buFont typeface="Wingdings" charset="2"/>
              <a:buChar char="§"/>
              <a:defRPr/>
            </a:pPr>
            <a:endParaRPr lang="en-US" sz="4900" b="1" dirty="0"/>
          </a:p>
          <a:p>
            <a:pPr indent="-182880" algn="justLow" eaLnBrk="1" fontAlgn="auto" hangingPunct="1">
              <a:lnSpc>
                <a:spcPct val="170000"/>
              </a:lnSpc>
              <a:spcAft>
                <a:spcPts val="0"/>
              </a:spcAft>
              <a:buFont typeface="Wingdings" pitchFamily="2" charset="2"/>
              <a:buNone/>
              <a:defRPr/>
            </a:pPr>
            <a:r>
              <a:rPr lang="ar-IQ" sz="8000" b="1" dirty="0" smtClean="0"/>
              <a:t> </a:t>
            </a:r>
            <a:endParaRPr lang="ar-IQ" sz="8000" b="1" dirty="0" smtClean="0">
              <a:solidFill>
                <a:srgbClr val="FF0000"/>
              </a:solidFill>
            </a:endParaRPr>
          </a:p>
          <a:p>
            <a:pPr indent="-182880" algn="justLow" eaLnBrk="1" fontAlgn="auto" hangingPunct="1">
              <a:lnSpc>
                <a:spcPct val="120000"/>
              </a:lnSpc>
              <a:spcAft>
                <a:spcPts val="0"/>
              </a:spcAft>
              <a:buFont typeface="Wingdings" charset="2"/>
              <a:buChar char="§"/>
              <a:defRPr/>
            </a:pPr>
            <a:r>
              <a:rPr lang="ar-EG" sz="9800" b="1" dirty="0" smtClean="0">
                <a:solidFill>
                  <a:srgbClr val="FF0000"/>
                </a:solidFill>
              </a:rPr>
              <a:t>القائد</a:t>
            </a:r>
            <a:r>
              <a:rPr lang="ar-EG" sz="9800" b="1" dirty="0" smtClean="0"/>
              <a:t> </a:t>
            </a:r>
            <a:r>
              <a:rPr lang="ar-SA" sz="9800" b="1" dirty="0" smtClean="0"/>
              <a:t>يقود </a:t>
            </a:r>
            <a:r>
              <a:rPr lang="ar-EG" sz="8600" b="1" dirty="0" smtClean="0"/>
              <a:t>التابع</a:t>
            </a:r>
            <a:r>
              <a:rPr lang="ar-IQ" sz="8600" b="1" dirty="0" smtClean="0"/>
              <a:t>ين</a:t>
            </a:r>
            <a:r>
              <a:rPr lang="ar-EG" sz="8600" b="1" dirty="0" smtClean="0"/>
              <a:t> </a:t>
            </a:r>
            <a:r>
              <a:rPr lang="en-US" sz="8600" b="1" dirty="0" smtClean="0"/>
              <a:t> </a:t>
            </a:r>
            <a:r>
              <a:rPr lang="en-US" sz="9600" b="1" dirty="0" smtClean="0">
                <a:solidFill>
                  <a:srgbClr val="FA3A26"/>
                </a:solidFill>
              </a:rPr>
              <a:t>guide</a:t>
            </a:r>
            <a:r>
              <a:rPr lang="ar-EG" sz="8000" b="1" dirty="0" smtClean="0"/>
              <a:t>يمشي </a:t>
            </a:r>
            <a:r>
              <a:rPr lang="ar-SA" sz="8000" b="1" dirty="0" smtClean="0"/>
              <a:t>أمامه</a:t>
            </a:r>
            <a:r>
              <a:rPr lang="ar-IQ" sz="8000" b="1" dirty="0" smtClean="0"/>
              <a:t>م</a:t>
            </a:r>
            <a:r>
              <a:rPr lang="ar-SA" sz="8000" b="1" dirty="0" smtClean="0"/>
              <a:t> </a:t>
            </a:r>
            <a:r>
              <a:rPr lang="ar-EG" sz="8000" b="1" dirty="0" smtClean="0"/>
              <a:t>يدله</a:t>
            </a:r>
            <a:r>
              <a:rPr lang="ar-IQ" sz="8000" b="1" dirty="0" smtClean="0"/>
              <a:t>م</a:t>
            </a:r>
            <a:r>
              <a:rPr lang="ar-EG" sz="8000" b="1" dirty="0" smtClean="0"/>
              <a:t> ويهديه</a:t>
            </a:r>
            <a:r>
              <a:rPr lang="ar-IQ" sz="8000" b="1" dirty="0" smtClean="0"/>
              <a:t>م</a:t>
            </a:r>
            <a:r>
              <a:rPr lang="ar-EG" sz="8000" b="1" dirty="0" smtClean="0"/>
              <a:t> الى</a:t>
            </a:r>
            <a:r>
              <a:rPr lang="ar-IQ" sz="8000" b="1" dirty="0" smtClean="0"/>
              <a:t> الهدف السامي</a:t>
            </a:r>
            <a:r>
              <a:rPr lang="ar-EG" sz="8000" b="1" dirty="0" smtClean="0"/>
              <a:t> </a:t>
            </a:r>
            <a:r>
              <a:rPr lang="en-US" sz="8000" b="1" dirty="0" smtClean="0"/>
              <a:t> </a:t>
            </a:r>
            <a:r>
              <a:rPr lang="ar-IQ" sz="8000" b="1" dirty="0" smtClean="0"/>
              <a:t> </a:t>
            </a:r>
            <a:r>
              <a:rPr lang="ar-IQ" sz="9600" b="1" dirty="0" smtClean="0"/>
              <a:t> و</a:t>
            </a:r>
            <a:r>
              <a:rPr lang="ar-SA" sz="9600" b="1" dirty="0" smtClean="0"/>
              <a:t>عليه </a:t>
            </a:r>
            <a:r>
              <a:rPr lang="ar-EG" sz="9600" b="1" dirty="0" smtClean="0"/>
              <a:t>ف</a:t>
            </a:r>
            <a:r>
              <a:rPr lang="ar-SA" sz="9600" b="1" dirty="0" smtClean="0"/>
              <a:t>القائد</a:t>
            </a:r>
            <a:r>
              <a:rPr lang="ar-EG" sz="9600" b="1" dirty="0" smtClean="0"/>
              <a:t> </a:t>
            </a:r>
            <a:r>
              <a:rPr lang="en-US" sz="9600" b="1" dirty="0" smtClean="0"/>
              <a:t> </a:t>
            </a:r>
            <a:r>
              <a:rPr lang="en-US" sz="9600" b="1" dirty="0" smtClean="0">
                <a:solidFill>
                  <a:srgbClr val="FA3A26"/>
                </a:solidFill>
              </a:rPr>
              <a:t>leader</a:t>
            </a:r>
            <a:r>
              <a:rPr lang="ar-EG" sz="9600" b="1" dirty="0" smtClean="0"/>
              <a:t>كمتبوع مكانه</a:t>
            </a:r>
            <a:r>
              <a:rPr lang="ar-SA" sz="9600" b="1" dirty="0" smtClean="0"/>
              <a:t> في المقدمة</a:t>
            </a:r>
            <a:r>
              <a:rPr lang="ar-EG" sz="9600" b="1" dirty="0" smtClean="0"/>
              <a:t> كدليل </a:t>
            </a:r>
            <a:r>
              <a:rPr lang="ar-SA" sz="9600" b="1" dirty="0" smtClean="0"/>
              <a:t>و</a:t>
            </a:r>
            <a:r>
              <a:rPr lang="ar-IQ" sz="9600" b="1" dirty="0" smtClean="0"/>
              <a:t> </a:t>
            </a:r>
            <a:r>
              <a:rPr lang="ar-SA" sz="9600" b="1" dirty="0" smtClean="0"/>
              <a:t>مرش</a:t>
            </a:r>
            <a:r>
              <a:rPr lang="ar-EG" sz="9600" b="1" dirty="0" smtClean="0"/>
              <a:t>د</a:t>
            </a:r>
            <a:r>
              <a:rPr lang="ar-IQ" sz="9600" b="1" dirty="0" smtClean="0"/>
              <a:t> وموجه</a:t>
            </a:r>
            <a:r>
              <a:rPr lang="ar-EG" sz="9600" b="1" dirty="0" smtClean="0"/>
              <a:t> ي</a:t>
            </a:r>
            <a:r>
              <a:rPr lang="ar-SA" sz="9600" b="1" dirty="0" smtClean="0"/>
              <a:t>نير الطريق</a:t>
            </a:r>
            <a:r>
              <a:rPr lang="ar-EG" sz="9600" b="1" dirty="0" smtClean="0"/>
              <a:t> للتابع</a:t>
            </a:r>
            <a:r>
              <a:rPr lang="ar-IQ" sz="9600" b="1" dirty="0" smtClean="0"/>
              <a:t>ين</a:t>
            </a:r>
            <a:r>
              <a:rPr lang="ar-EG" sz="9600" b="1" dirty="0" smtClean="0"/>
              <a:t> ويواجه المطبات</a:t>
            </a:r>
            <a:r>
              <a:rPr lang="ar-IQ" sz="9600" b="1" dirty="0" smtClean="0"/>
              <a:t> </a:t>
            </a:r>
            <a:r>
              <a:rPr lang="ar-EG" sz="9600" b="1" dirty="0" smtClean="0"/>
              <a:t> </a:t>
            </a:r>
            <a:r>
              <a:rPr lang="ar-IQ" sz="9600" b="1" dirty="0" smtClean="0"/>
              <a:t>و</a:t>
            </a:r>
            <a:r>
              <a:rPr lang="ar-EG" sz="9600" b="1" dirty="0" smtClean="0"/>
              <a:t>يزيلها من امامه</a:t>
            </a:r>
            <a:r>
              <a:rPr lang="ar-IQ" sz="9600" b="1" dirty="0" smtClean="0"/>
              <a:t>م</a:t>
            </a:r>
            <a:r>
              <a:rPr lang="ar-EG" sz="9600" b="1" dirty="0" smtClean="0"/>
              <a:t> ليوصله</a:t>
            </a:r>
            <a:r>
              <a:rPr lang="ar-IQ" sz="9600" b="1" dirty="0" smtClean="0"/>
              <a:t>م</a:t>
            </a:r>
            <a:r>
              <a:rPr lang="ar-EG" sz="9600" b="1" dirty="0" smtClean="0"/>
              <a:t> الى </a:t>
            </a:r>
            <a:r>
              <a:rPr lang="ar-IQ" sz="9600" b="1" dirty="0" smtClean="0"/>
              <a:t>الغاية العامة </a:t>
            </a:r>
            <a:r>
              <a:rPr lang="ar-EG" sz="9600" b="1" dirty="0" smtClean="0"/>
              <a:t>فهو</a:t>
            </a:r>
            <a:r>
              <a:rPr lang="ar-IQ" sz="9600" b="1" dirty="0" smtClean="0"/>
              <a:t>مقدام</a:t>
            </a:r>
            <a:r>
              <a:rPr lang="ar-EG" sz="9600" b="1" dirty="0" smtClean="0"/>
              <a:t> </a:t>
            </a:r>
            <a:r>
              <a:rPr lang="ar-IQ" sz="9600" b="1" dirty="0" smtClean="0"/>
              <a:t>و</a:t>
            </a:r>
            <a:r>
              <a:rPr lang="ar-EG" sz="9600" b="1" dirty="0" smtClean="0"/>
              <a:t>مضحي</a:t>
            </a:r>
            <a:r>
              <a:rPr lang="ar-IQ" sz="9600" b="1" dirty="0" smtClean="0"/>
              <a:t> وقدوة وصاحب رسالة</a:t>
            </a:r>
            <a:r>
              <a:rPr lang="en-US" sz="9600" b="1" dirty="0" smtClean="0"/>
              <a:t>.</a:t>
            </a:r>
          </a:p>
          <a:p>
            <a:pPr indent="-182880" algn="justLow" eaLnBrk="1" fontAlgn="auto" hangingPunct="1">
              <a:lnSpc>
                <a:spcPct val="120000"/>
              </a:lnSpc>
              <a:spcAft>
                <a:spcPts val="0"/>
              </a:spcAft>
              <a:buFont typeface="Wingdings" charset="2"/>
              <a:buChar char="§"/>
              <a:defRPr/>
            </a:pPr>
            <a:endParaRPr lang="en-US" sz="4900" b="1" dirty="0" smtClean="0"/>
          </a:p>
          <a:p>
            <a:pPr marL="91440" indent="0" algn="justLow" eaLnBrk="1" fontAlgn="auto" hangingPunct="1">
              <a:lnSpc>
                <a:spcPct val="120000"/>
              </a:lnSpc>
              <a:spcAft>
                <a:spcPts val="0"/>
              </a:spcAft>
              <a:buNone/>
              <a:defRPr/>
            </a:pPr>
            <a:r>
              <a:rPr lang="ar-IQ" sz="9800" b="1" dirty="0" smtClean="0">
                <a:solidFill>
                  <a:srgbClr val="FF0000"/>
                </a:solidFill>
              </a:rPr>
              <a:t> ا</a:t>
            </a:r>
            <a:r>
              <a:rPr lang="ar-EG" sz="9800" b="1" dirty="0" smtClean="0">
                <a:solidFill>
                  <a:srgbClr val="FF0000"/>
                </a:solidFill>
              </a:rPr>
              <a:t>لسائق</a:t>
            </a:r>
            <a:r>
              <a:rPr lang="ar-EG" sz="9800" b="1" dirty="0" smtClean="0"/>
              <a:t> </a:t>
            </a:r>
            <a:r>
              <a:rPr lang="ar-SA" sz="9800" b="1" dirty="0" smtClean="0"/>
              <a:t>يسوق</a:t>
            </a:r>
            <a:r>
              <a:rPr lang="ar-IQ" sz="9800" b="1" dirty="0" smtClean="0"/>
              <a:t> العربة أو</a:t>
            </a:r>
            <a:r>
              <a:rPr lang="ar-EG" sz="9800" b="1" dirty="0" smtClean="0"/>
              <a:t> الدابة</a:t>
            </a:r>
            <a:r>
              <a:rPr lang="en-US" sz="9800" b="1" dirty="0" smtClean="0">
                <a:solidFill>
                  <a:srgbClr val="FA3A26"/>
                </a:solidFill>
              </a:rPr>
              <a:t>drive</a:t>
            </a:r>
            <a:r>
              <a:rPr lang="en-US" sz="9800" b="1" dirty="0" smtClean="0"/>
              <a:t> </a:t>
            </a:r>
            <a:r>
              <a:rPr lang="ar-SA" sz="9800" b="1" dirty="0" smtClean="0"/>
              <a:t> </a:t>
            </a:r>
            <a:r>
              <a:rPr lang="ar-EG" sz="8600" b="1" dirty="0" smtClean="0"/>
              <a:t>يركبها او</a:t>
            </a:r>
            <a:r>
              <a:rPr lang="ar-EG" sz="7400" b="1" dirty="0" smtClean="0"/>
              <a:t> يدفعها</a:t>
            </a:r>
            <a:r>
              <a:rPr lang="ar-IQ" sz="7400" b="1" dirty="0" smtClean="0"/>
              <a:t> او يتحكم </a:t>
            </a:r>
            <a:r>
              <a:rPr lang="ar-IQ" sz="7400" b="1" dirty="0" err="1" smtClean="0"/>
              <a:t>فيها </a:t>
            </a:r>
            <a:r>
              <a:rPr lang="ar-IQ" sz="7400" b="1" dirty="0" smtClean="0"/>
              <a:t>(يشغلها)</a:t>
            </a:r>
            <a:r>
              <a:rPr lang="ar-IQ" sz="7200" b="1" dirty="0" smtClean="0"/>
              <a:t> ويوجهها</a:t>
            </a:r>
            <a:r>
              <a:rPr lang="ar-IQ" sz="7400" b="1" dirty="0" smtClean="0"/>
              <a:t> </a:t>
            </a:r>
            <a:r>
              <a:rPr lang="ar-IQ" sz="8000" b="1" dirty="0" smtClean="0"/>
              <a:t>لتعمل بأسلوب أ</a:t>
            </a:r>
            <a:r>
              <a:rPr lang="ar-EG" sz="8000" b="1" dirty="0" smtClean="0"/>
              <a:t>و </a:t>
            </a:r>
            <a:r>
              <a:rPr lang="ar-IQ" sz="8000" b="1" dirty="0" smtClean="0"/>
              <a:t>ت</a:t>
            </a:r>
            <a:r>
              <a:rPr lang="ar-EG" sz="8000" b="1" dirty="0" smtClean="0"/>
              <a:t>تحرك </a:t>
            </a:r>
            <a:r>
              <a:rPr lang="ar-IQ" sz="8000" b="1" dirty="0" smtClean="0"/>
              <a:t>نحو</a:t>
            </a:r>
            <a:r>
              <a:rPr lang="ar-EG" sz="8000" b="1" dirty="0" smtClean="0"/>
              <a:t>هدف يحدده السائق</a:t>
            </a:r>
            <a:r>
              <a:rPr lang="ar-IQ" sz="8000" b="1" dirty="0" smtClean="0"/>
              <a:t> او المشغل</a:t>
            </a:r>
            <a:r>
              <a:rPr lang="ar-EG" sz="8000" b="1" dirty="0" smtClean="0"/>
              <a:t> نفسه </a:t>
            </a:r>
            <a:r>
              <a:rPr lang="ar-IQ" sz="8000" b="1" dirty="0" smtClean="0"/>
              <a:t>  </a:t>
            </a:r>
            <a:endParaRPr lang="en-US" sz="7400" b="1" dirty="0" smtClean="0"/>
          </a:p>
          <a:p>
            <a:pPr indent="-182880" algn="just" eaLnBrk="1" fontAlgn="auto" hangingPunct="1">
              <a:lnSpc>
                <a:spcPct val="120000"/>
              </a:lnSpc>
              <a:spcAft>
                <a:spcPts val="0"/>
              </a:spcAft>
              <a:buFont typeface="Wingdings" pitchFamily="2" charset="2"/>
              <a:buNone/>
              <a:defRPr/>
            </a:pPr>
            <a:r>
              <a:rPr lang="ar-IQ" sz="8600" b="1" dirty="0" smtClean="0"/>
              <a:t>  وعليه ف</a:t>
            </a:r>
            <a:r>
              <a:rPr lang="ar-EG" sz="8600" b="1" dirty="0" smtClean="0"/>
              <a:t>السائق</a:t>
            </a:r>
            <a:r>
              <a:rPr lang="ar-IQ" sz="8600" b="1" dirty="0" smtClean="0"/>
              <a:t> </a:t>
            </a:r>
            <a:r>
              <a:rPr lang="en-US" sz="8600" b="1" dirty="0" smtClean="0"/>
              <a:t> </a:t>
            </a:r>
            <a:r>
              <a:rPr lang="en-US" sz="8600" b="1" dirty="0" smtClean="0">
                <a:solidFill>
                  <a:srgbClr val="FA3A26"/>
                </a:solidFill>
              </a:rPr>
              <a:t>driver</a:t>
            </a:r>
            <a:r>
              <a:rPr lang="ar-EG" sz="8600" b="1" dirty="0" smtClean="0"/>
              <a:t>متحكم ب</a:t>
            </a:r>
            <a:r>
              <a:rPr lang="ar-IQ" sz="8600" b="1" dirty="0" smtClean="0"/>
              <a:t>زمام </a:t>
            </a:r>
            <a:r>
              <a:rPr lang="ar-EG" sz="8600" b="1" dirty="0" smtClean="0"/>
              <a:t>الدابة</a:t>
            </a:r>
            <a:r>
              <a:rPr lang="ar-IQ" sz="8600" b="1" dirty="0" smtClean="0"/>
              <a:t> او مقود الآلية لتؤدي عملا فه</a:t>
            </a:r>
            <a:r>
              <a:rPr lang="ar-EG" sz="8600" b="1" dirty="0" smtClean="0"/>
              <a:t>و</a:t>
            </a:r>
            <a:r>
              <a:rPr lang="ar-IQ" sz="8600" b="1" dirty="0" smtClean="0"/>
              <a:t> </a:t>
            </a:r>
            <a:r>
              <a:rPr lang="ar-EG" sz="8600" b="1" dirty="0" smtClean="0"/>
              <a:t>مستفيد من حركتها يسوقها ليحقق غاية ومنفعة </a:t>
            </a:r>
            <a:r>
              <a:rPr lang="ar-IQ" sz="8600" b="1" dirty="0" smtClean="0"/>
              <a:t>مباشرة او غير مباشرة</a:t>
            </a:r>
          </a:p>
          <a:p>
            <a:pPr indent="-182880" algn="just" eaLnBrk="1" fontAlgn="auto" hangingPunct="1">
              <a:lnSpc>
                <a:spcPct val="120000"/>
              </a:lnSpc>
              <a:spcAft>
                <a:spcPts val="0"/>
              </a:spcAft>
              <a:buFont typeface="Wingdings" pitchFamily="2" charset="2"/>
              <a:buNone/>
              <a:defRPr/>
            </a:pPr>
            <a:endParaRPr lang="ar-IQ" sz="8600" b="1" dirty="0" smtClean="0"/>
          </a:p>
          <a:p>
            <a:pPr indent="-182880" algn="just" eaLnBrk="1" fontAlgn="auto" hangingPunct="1">
              <a:lnSpc>
                <a:spcPct val="120000"/>
              </a:lnSpc>
              <a:spcAft>
                <a:spcPts val="0"/>
              </a:spcAft>
              <a:buFont typeface="Wingdings" charset="2"/>
              <a:buChar char="§"/>
              <a:defRPr/>
            </a:pPr>
            <a:r>
              <a:rPr lang="ar-IQ" sz="8600" b="1" dirty="0" smtClean="0"/>
              <a:t> </a:t>
            </a:r>
            <a:r>
              <a:rPr lang="ar-IQ" sz="11200" b="1" dirty="0" smtClean="0">
                <a:solidFill>
                  <a:srgbClr val="FF0000"/>
                </a:solidFill>
              </a:rPr>
              <a:t>المدير</a:t>
            </a:r>
            <a:r>
              <a:rPr lang="ar-IQ" sz="11200" b="1" dirty="0" smtClean="0"/>
              <a:t> </a:t>
            </a:r>
            <a:r>
              <a:rPr lang="ar-IQ" sz="9600" b="1" dirty="0" smtClean="0"/>
              <a:t>يدير العمل</a:t>
            </a:r>
            <a:r>
              <a:rPr lang="ar-IQ" sz="9600" b="1" dirty="0" smtClean="0">
                <a:solidFill>
                  <a:srgbClr val="FFFF00"/>
                </a:solidFill>
              </a:rPr>
              <a:t> </a:t>
            </a:r>
            <a:r>
              <a:rPr lang="en-US" sz="9600" b="1" dirty="0" smtClean="0">
                <a:solidFill>
                  <a:srgbClr val="FFFF00"/>
                </a:solidFill>
              </a:rPr>
              <a:t> </a:t>
            </a:r>
            <a:r>
              <a:rPr lang="en-US" sz="8600" b="1" dirty="0" smtClean="0">
                <a:solidFill>
                  <a:srgbClr val="FA3A26"/>
                </a:solidFill>
              </a:rPr>
              <a:t>direct</a:t>
            </a:r>
            <a:r>
              <a:rPr lang="ar-IQ" sz="8600" b="1" dirty="0" smtClean="0"/>
              <a:t>يدبره( يخطط وينظم الموارد ويدفع العاملين لتنفيذ المهمة ويراقب ويصحح عملهم) فهو القائم على شؤون الدائرة والمشرف على العاملين والمسيطر على الامور لتحقيق غاية خاصة.</a:t>
            </a:r>
          </a:p>
          <a:p>
            <a:pPr indent="-182880" algn="just" eaLnBrk="1" fontAlgn="auto" hangingPunct="1">
              <a:lnSpc>
                <a:spcPct val="120000"/>
              </a:lnSpc>
              <a:spcAft>
                <a:spcPts val="0"/>
              </a:spcAft>
              <a:buFont typeface="Wingdings" pitchFamily="2" charset="2"/>
              <a:buNone/>
              <a:defRPr/>
            </a:pPr>
            <a:r>
              <a:rPr lang="ar-IQ" sz="8600" b="1" dirty="0" smtClean="0"/>
              <a:t> وعليه فالمدير</a:t>
            </a:r>
            <a:r>
              <a:rPr lang="en-US" sz="8600" b="1" dirty="0" smtClean="0"/>
              <a:t> </a:t>
            </a:r>
            <a:r>
              <a:rPr lang="en-US" sz="8600" b="1" dirty="0" smtClean="0">
                <a:solidFill>
                  <a:srgbClr val="FA3A26"/>
                </a:solidFill>
              </a:rPr>
              <a:t>manager</a:t>
            </a:r>
            <a:r>
              <a:rPr lang="ar-IQ" sz="8600" b="1" dirty="0" smtClean="0"/>
              <a:t>يستثمر الموارد المتاحة لتحقيق هدف المنظمة     </a:t>
            </a:r>
            <a:endParaRPr lang="ar-SA" sz="8600" b="1" dirty="0" smtClean="0"/>
          </a:p>
          <a:p>
            <a:pPr indent="-182880" algn="just" eaLnBrk="1" fontAlgn="auto" hangingPunct="1">
              <a:lnSpc>
                <a:spcPct val="170000"/>
              </a:lnSpc>
              <a:spcAft>
                <a:spcPts val="0"/>
              </a:spcAft>
              <a:buFont typeface="Wingdings" charset="2"/>
              <a:buChar char="§"/>
              <a:defRPr/>
            </a:pPr>
            <a:endParaRPr lang="ar-SA" sz="4300" b="1" dirty="0" smtClean="0"/>
          </a:p>
          <a:p>
            <a:pPr indent="-182880" algn="just" eaLnBrk="1" fontAlgn="auto" hangingPunct="1">
              <a:lnSpc>
                <a:spcPct val="90000"/>
              </a:lnSpc>
              <a:spcAft>
                <a:spcPts val="0"/>
              </a:spcAft>
              <a:buFontTx/>
              <a:buNone/>
              <a:defRPr/>
            </a:pPr>
            <a:r>
              <a:rPr lang="ar-SA" sz="3600" b="1" dirty="0" smtClean="0"/>
              <a:t>                                                </a:t>
            </a:r>
            <a:endParaRPr lang="en-US" sz="3600" b="1" dirty="0" smtClean="0"/>
          </a:p>
        </p:txBody>
      </p:sp>
      <p:pic>
        <p:nvPicPr>
          <p:cNvPr id="25604" name="Picture 7" descr="j0283224"/>
          <p:cNvPicPr>
            <a:picLocks noGrp="1" noChangeAspect="1" noChangeArrowheads="1" noCrop="1"/>
          </p:cNvPicPr>
          <p:nvPr>
            <p:ph sz="quarter" idx="2"/>
          </p:nvPr>
        </p:nvPicPr>
        <p:blipFill>
          <a:blip r:embed="rId3" cstate="print"/>
          <a:stretch>
            <a:fillRect/>
          </a:stretch>
        </p:blipFill>
        <p:spPr>
          <a:xfrm>
            <a:off x="10171866" y="2921492"/>
            <a:ext cx="1428751" cy="971550"/>
          </a:xfrm>
          <a:noFill/>
        </p:spPr>
      </p:pic>
      <p:pic>
        <p:nvPicPr>
          <p:cNvPr id="25605" name="Picture 8"/>
          <p:cNvPicPr>
            <a:picLocks noChangeAspect="1" noChangeArrowheads="1"/>
          </p:cNvPicPr>
          <p:nvPr/>
        </p:nvPicPr>
        <p:blipFill>
          <a:blip r:embed="rId4" cstate="print"/>
          <a:srcRect/>
          <a:stretch>
            <a:fillRect/>
          </a:stretch>
        </p:blipFill>
        <p:spPr bwMode="auto">
          <a:xfrm>
            <a:off x="9906000" y="1125538"/>
            <a:ext cx="2286000" cy="1565275"/>
          </a:xfrm>
          <a:prstGeom prst="rect">
            <a:avLst/>
          </a:prstGeom>
          <a:noFill/>
          <a:ln w="9525" algn="ctr">
            <a:noFill/>
            <a:miter lim="800000"/>
            <a:headEnd/>
            <a:tailEnd/>
          </a:ln>
        </p:spPr>
      </p:pic>
      <p:pic>
        <p:nvPicPr>
          <p:cNvPr id="25606" name="Picture 11" descr="http://www.ald-training.com/do/images/articles/5256e8ad242a3697952269.jpg"/>
          <p:cNvPicPr>
            <a:picLocks noChangeAspect="1" noChangeArrowheads="1"/>
          </p:cNvPicPr>
          <p:nvPr/>
        </p:nvPicPr>
        <p:blipFill>
          <a:blip r:embed="rId5" cstate="print"/>
          <a:srcRect/>
          <a:stretch>
            <a:fillRect/>
          </a:stretch>
        </p:blipFill>
        <p:spPr bwMode="auto">
          <a:xfrm>
            <a:off x="9906018" y="5373688"/>
            <a:ext cx="2285999" cy="1484312"/>
          </a:xfrm>
          <a:prstGeom prst="rect">
            <a:avLst/>
          </a:prstGeom>
          <a:noFill/>
          <a:ln w="9525">
            <a:noFill/>
            <a:miter lim="800000"/>
            <a:headEnd/>
            <a:tailEnd/>
          </a:ln>
        </p:spPr>
      </p:pic>
      <p:pic>
        <p:nvPicPr>
          <p:cNvPr id="25607" name="Picture 9" descr="Truck driver job graphics"/>
          <p:cNvPicPr>
            <a:picLocks noChangeAspect="1" noChangeArrowheads="1" noCrop="1"/>
          </p:cNvPicPr>
          <p:nvPr/>
        </p:nvPicPr>
        <p:blipFill>
          <a:blip r:embed="rId6" cstate="print"/>
          <a:srcRect/>
          <a:stretch>
            <a:fillRect/>
          </a:stretch>
        </p:blipFill>
        <p:spPr bwMode="auto">
          <a:xfrm>
            <a:off x="9906000" y="4076700"/>
            <a:ext cx="2286000" cy="1428750"/>
          </a:xfrm>
          <a:prstGeom prst="rect">
            <a:avLst/>
          </a:prstGeom>
          <a:noFill/>
          <a:ln w="9525">
            <a:noFill/>
            <a:miter lim="800000"/>
            <a:headEnd/>
            <a:tailEnd/>
          </a:ln>
        </p:spPr>
      </p:pic>
    </p:spTree>
    <p:extLst>
      <p:ext uri="{BB962C8B-B14F-4D97-AF65-F5344CB8AC3E}">
        <p14:creationId xmlns:p14="http://schemas.microsoft.com/office/powerpoint/2010/main" val="1406817695"/>
      </p:ext>
    </p:extLst>
  </p:cSld>
  <p:clrMapOvr>
    <a:masterClrMapping/>
  </p:clrMapOvr>
  <p:transition spd="med">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10626"/>
                                        </p:tgtEl>
                                        <p:attrNameLst>
                                          <p:attrName>style.visibility</p:attrName>
                                        </p:attrNameLst>
                                      </p:cBhvr>
                                      <p:to>
                                        <p:strVal val="visible"/>
                                      </p:to>
                                    </p:set>
                                    <p:anim calcmode="lin" valueType="num">
                                      <p:cBhvr>
                                        <p:cTn id="7" dur="5000" fill="hold"/>
                                        <p:tgtEl>
                                          <p:spTgt spid="410626"/>
                                        </p:tgtEl>
                                        <p:attrNameLst>
                                          <p:attrName>ppt_w</p:attrName>
                                        </p:attrNameLst>
                                      </p:cBhvr>
                                      <p:tavLst>
                                        <p:tav tm="0" fmla="#ppt_w*sin(2.5*pi*$)">
                                          <p:val>
                                            <p:fltVal val="0"/>
                                          </p:val>
                                        </p:tav>
                                        <p:tav tm="100000">
                                          <p:val>
                                            <p:fltVal val="1"/>
                                          </p:val>
                                        </p:tav>
                                      </p:tavLst>
                                    </p:anim>
                                    <p:anim calcmode="lin" valueType="num">
                                      <p:cBhvr>
                                        <p:cTn id="8" dur="5000" fill="hold"/>
                                        <p:tgtEl>
                                          <p:spTgt spid="41062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410627">
                                            <p:txEl>
                                              <p:pRg st="2" end="2"/>
                                            </p:txEl>
                                          </p:spTgt>
                                        </p:tgtEl>
                                        <p:attrNameLst>
                                          <p:attrName>style.visibility</p:attrName>
                                        </p:attrNameLst>
                                      </p:cBhvr>
                                      <p:to>
                                        <p:strVal val="visible"/>
                                      </p:to>
                                    </p:set>
                                    <p:anim calcmode="lin" valueType="num">
                                      <p:cBhvr>
                                        <p:cTn id="13" dur="1000" fill="hold"/>
                                        <p:tgtEl>
                                          <p:spTgt spid="410627">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410627">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41062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41062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15" presetClass="entr" presetSubtype="0" fill="hold" grpId="0" nodeType="clickEffect">
                                  <p:stCondLst>
                                    <p:cond delay="0"/>
                                  </p:stCondLst>
                                  <p:childTnLst>
                                    <p:set>
                                      <p:cBhvr>
                                        <p:cTn id="20" dur="1" fill="hold">
                                          <p:stCondLst>
                                            <p:cond delay="0"/>
                                          </p:stCondLst>
                                        </p:cTn>
                                        <p:tgtEl>
                                          <p:spTgt spid="410627">
                                            <p:txEl>
                                              <p:pRg st="3" end="3"/>
                                            </p:txEl>
                                          </p:spTgt>
                                        </p:tgtEl>
                                        <p:attrNameLst>
                                          <p:attrName>style.visibility</p:attrName>
                                        </p:attrNameLst>
                                      </p:cBhvr>
                                      <p:to>
                                        <p:strVal val="visible"/>
                                      </p:to>
                                    </p:set>
                                    <p:anim calcmode="lin" valueType="num">
                                      <p:cBhvr>
                                        <p:cTn id="21" dur="1000" fill="hold"/>
                                        <p:tgtEl>
                                          <p:spTgt spid="410627">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410627">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410627">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410627">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410627">
                                            <p:txEl>
                                              <p:pRg st="5" end="5"/>
                                            </p:txEl>
                                          </p:spTgt>
                                        </p:tgtEl>
                                        <p:attrNameLst>
                                          <p:attrName>style.visibility</p:attrName>
                                        </p:attrNameLst>
                                      </p:cBhvr>
                                      <p:to>
                                        <p:strVal val="visible"/>
                                      </p:to>
                                    </p:set>
                                    <p:anim calcmode="lin" valueType="num">
                                      <p:cBhvr>
                                        <p:cTn id="29" dur="1000" fill="hold"/>
                                        <p:tgtEl>
                                          <p:spTgt spid="410627">
                                            <p:txEl>
                                              <p:pRg st="5" end="5"/>
                                            </p:txEl>
                                          </p:spTgt>
                                        </p:tgtEl>
                                        <p:attrNameLst>
                                          <p:attrName>ppt_w</p:attrName>
                                        </p:attrNameLst>
                                      </p:cBhvr>
                                      <p:tavLst>
                                        <p:tav tm="0">
                                          <p:val>
                                            <p:fltVal val="0"/>
                                          </p:val>
                                        </p:tav>
                                        <p:tav tm="100000">
                                          <p:val>
                                            <p:strVal val="#ppt_w"/>
                                          </p:val>
                                        </p:tav>
                                      </p:tavLst>
                                    </p:anim>
                                    <p:anim calcmode="lin" valueType="num">
                                      <p:cBhvr>
                                        <p:cTn id="30" dur="1000" fill="hold"/>
                                        <p:tgtEl>
                                          <p:spTgt spid="410627">
                                            <p:txEl>
                                              <p:pRg st="5" end="5"/>
                                            </p:txEl>
                                          </p:spTgt>
                                        </p:tgtEl>
                                        <p:attrNameLst>
                                          <p:attrName>ppt_h</p:attrName>
                                        </p:attrNameLst>
                                      </p:cBhvr>
                                      <p:tavLst>
                                        <p:tav tm="0">
                                          <p:val>
                                            <p:fltVal val="0"/>
                                          </p:val>
                                        </p:tav>
                                        <p:tav tm="100000">
                                          <p:val>
                                            <p:strVal val="#ppt_h"/>
                                          </p:val>
                                        </p:tav>
                                      </p:tavLst>
                                    </p:anim>
                                    <p:anim calcmode="lin" valueType="num">
                                      <p:cBhvr>
                                        <p:cTn id="31" dur="1000" fill="hold"/>
                                        <p:tgtEl>
                                          <p:spTgt spid="410627">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410627">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grpId="0" nodeType="clickEffect">
                                  <p:stCondLst>
                                    <p:cond delay="0"/>
                                  </p:stCondLst>
                                  <p:childTnLst>
                                    <p:set>
                                      <p:cBhvr>
                                        <p:cTn id="36" dur="1" fill="hold">
                                          <p:stCondLst>
                                            <p:cond delay="0"/>
                                          </p:stCondLst>
                                        </p:cTn>
                                        <p:tgtEl>
                                          <p:spTgt spid="410627">
                                            <p:txEl>
                                              <p:pRg st="6" end="6"/>
                                            </p:txEl>
                                          </p:spTgt>
                                        </p:tgtEl>
                                        <p:attrNameLst>
                                          <p:attrName>style.visibility</p:attrName>
                                        </p:attrNameLst>
                                      </p:cBhvr>
                                      <p:to>
                                        <p:strVal val="visible"/>
                                      </p:to>
                                    </p:set>
                                    <p:anim calcmode="lin" valueType="num">
                                      <p:cBhvr>
                                        <p:cTn id="37" dur="1000" fill="hold"/>
                                        <p:tgtEl>
                                          <p:spTgt spid="410627">
                                            <p:txEl>
                                              <p:pRg st="6" end="6"/>
                                            </p:txEl>
                                          </p:spTgt>
                                        </p:tgtEl>
                                        <p:attrNameLst>
                                          <p:attrName>ppt_w</p:attrName>
                                        </p:attrNameLst>
                                      </p:cBhvr>
                                      <p:tavLst>
                                        <p:tav tm="0">
                                          <p:val>
                                            <p:fltVal val="0"/>
                                          </p:val>
                                        </p:tav>
                                        <p:tav tm="100000">
                                          <p:val>
                                            <p:strVal val="#ppt_w"/>
                                          </p:val>
                                        </p:tav>
                                      </p:tavLst>
                                    </p:anim>
                                    <p:anim calcmode="lin" valueType="num">
                                      <p:cBhvr>
                                        <p:cTn id="38" dur="1000" fill="hold"/>
                                        <p:tgtEl>
                                          <p:spTgt spid="410627">
                                            <p:txEl>
                                              <p:pRg st="6" end="6"/>
                                            </p:txEl>
                                          </p:spTgt>
                                        </p:tgtEl>
                                        <p:attrNameLst>
                                          <p:attrName>ppt_h</p:attrName>
                                        </p:attrNameLst>
                                      </p:cBhvr>
                                      <p:tavLst>
                                        <p:tav tm="0">
                                          <p:val>
                                            <p:fltVal val="0"/>
                                          </p:val>
                                        </p:tav>
                                        <p:tav tm="100000">
                                          <p:val>
                                            <p:strVal val="#ppt_h"/>
                                          </p:val>
                                        </p:tav>
                                      </p:tavLst>
                                    </p:anim>
                                    <p:anim calcmode="lin" valueType="num">
                                      <p:cBhvr>
                                        <p:cTn id="39" dur="1000" fill="hold"/>
                                        <p:tgtEl>
                                          <p:spTgt spid="410627">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410627">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1" fill="hold">
                      <p:stCondLst>
                        <p:cond delay="indefinite"/>
                      </p:stCondLst>
                      <p:childTnLst>
                        <p:par>
                          <p:cTn id="42" fill="hold">
                            <p:stCondLst>
                              <p:cond delay="0"/>
                            </p:stCondLst>
                            <p:childTnLst>
                              <p:par>
                                <p:cTn id="43" presetID="15" presetClass="entr" presetSubtype="0" fill="hold" grpId="0" nodeType="clickEffect">
                                  <p:stCondLst>
                                    <p:cond delay="0"/>
                                  </p:stCondLst>
                                  <p:childTnLst>
                                    <p:set>
                                      <p:cBhvr>
                                        <p:cTn id="44" dur="1" fill="hold">
                                          <p:stCondLst>
                                            <p:cond delay="0"/>
                                          </p:stCondLst>
                                        </p:cTn>
                                        <p:tgtEl>
                                          <p:spTgt spid="410627">
                                            <p:txEl>
                                              <p:pRg st="8" end="8"/>
                                            </p:txEl>
                                          </p:spTgt>
                                        </p:tgtEl>
                                        <p:attrNameLst>
                                          <p:attrName>style.visibility</p:attrName>
                                        </p:attrNameLst>
                                      </p:cBhvr>
                                      <p:to>
                                        <p:strVal val="visible"/>
                                      </p:to>
                                    </p:set>
                                    <p:anim calcmode="lin" valueType="num">
                                      <p:cBhvr>
                                        <p:cTn id="45" dur="1000" fill="hold"/>
                                        <p:tgtEl>
                                          <p:spTgt spid="410627">
                                            <p:txEl>
                                              <p:pRg st="8" end="8"/>
                                            </p:txEl>
                                          </p:spTgt>
                                        </p:tgtEl>
                                        <p:attrNameLst>
                                          <p:attrName>ppt_w</p:attrName>
                                        </p:attrNameLst>
                                      </p:cBhvr>
                                      <p:tavLst>
                                        <p:tav tm="0">
                                          <p:val>
                                            <p:fltVal val="0"/>
                                          </p:val>
                                        </p:tav>
                                        <p:tav tm="100000">
                                          <p:val>
                                            <p:strVal val="#ppt_w"/>
                                          </p:val>
                                        </p:tav>
                                      </p:tavLst>
                                    </p:anim>
                                    <p:anim calcmode="lin" valueType="num">
                                      <p:cBhvr>
                                        <p:cTn id="46" dur="1000" fill="hold"/>
                                        <p:tgtEl>
                                          <p:spTgt spid="410627">
                                            <p:txEl>
                                              <p:pRg st="8" end="8"/>
                                            </p:txEl>
                                          </p:spTgt>
                                        </p:tgtEl>
                                        <p:attrNameLst>
                                          <p:attrName>ppt_h</p:attrName>
                                        </p:attrNameLst>
                                      </p:cBhvr>
                                      <p:tavLst>
                                        <p:tav tm="0">
                                          <p:val>
                                            <p:fltVal val="0"/>
                                          </p:val>
                                        </p:tav>
                                        <p:tav tm="100000">
                                          <p:val>
                                            <p:strVal val="#ppt_h"/>
                                          </p:val>
                                        </p:tav>
                                      </p:tavLst>
                                    </p:anim>
                                    <p:anim calcmode="lin" valueType="num">
                                      <p:cBhvr>
                                        <p:cTn id="47" dur="1000" fill="hold"/>
                                        <p:tgtEl>
                                          <p:spTgt spid="410627">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410627">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9" fill="hold">
                      <p:stCondLst>
                        <p:cond delay="indefinite"/>
                      </p:stCondLst>
                      <p:childTnLst>
                        <p:par>
                          <p:cTn id="50" fill="hold">
                            <p:stCondLst>
                              <p:cond delay="0"/>
                            </p:stCondLst>
                            <p:childTnLst>
                              <p:par>
                                <p:cTn id="51" presetID="15" presetClass="entr" presetSubtype="0" fill="hold" grpId="0" nodeType="clickEffect">
                                  <p:stCondLst>
                                    <p:cond delay="0"/>
                                  </p:stCondLst>
                                  <p:childTnLst>
                                    <p:set>
                                      <p:cBhvr>
                                        <p:cTn id="52" dur="1" fill="hold">
                                          <p:stCondLst>
                                            <p:cond delay="0"/>
                                          </p:stCondLst>
                                        </p:cTn>
                                        <p:tgtEl>
                                          <p:spTgt spid="410627">
                                            <p:txEl>
                                              <p:pRg st="9" end="9"/>
                                            </p:txEl>
                                          </p:spTgt>
                                        </p:tgtEl>
                                        <p:attrNameLst>
                                          <p:attrName>style.visibility</p:attrName>
                                        </p:attrNameLst>
                                      </p:cBhvr>
                                      <p:to>
                                        <p:strVal val="visible"/>
                                      </p:to>
                                    </p:set>
                                    <p:anim calcmode="lin" valueType="num">
                                      <p:cBhvr>
                                        <p:cTn id="53" dur="1000" fill="hold"/>
                                        <p:tgtEl>
                                          <p:spTgt spid="410627">
                                            <p:txEl>
                                              <p:pRg st="9" end="9"/>
                                            </p:txEl>
                                          </p:spTgt>
                                        </p:tgtEl>
                                        <p:attrNameLst>
                                          <p:attrName>ppt_w</p:attrName>
                                        </p:attrNameLst>
                                      </p:cBhvr>
                                      <p:tavLst>
                                        <p:tav tm="0">
                                          <p:val>
                                            <p:fltVal val="0"/>
                                          </p:val>
                                        </p:tav>
                                        <p:tav tm="100000">
                                          <p:val>
                                            <p:strVal val="#ppt_w"/>
                                          </p:val>
                                        </p:tav>
                                      </p:tavLst>
                                    </p:anim>
                                    <p:anim calcmode="lin" valueType="num">
                                      <p:cBhvr>
                                        <p:cTn id="54" dur="1000" fill="hold"/>
                                        <p:tgtEl>
                                          <p:spTgt spid="410627">
                                            <p:txEl>
                                              <p:pRg st="9" end="9"/>
                                            </p:txEl>
                                          </p:spTgt>
                                        </p:tgtEl>
                                        <p:attrNameLst>
                                          <p:attrName>ppt_h</p:attrName>
                                        </p:attrNameLst>
                                      </p:cBhvr>
                                      <p:tavLst>
                                        <p:tav tm="0">
                                          <p:val>
                                            <p:fltVal val="0"/>
                                          </p:val>
                                        </p:tav>
                                        <p:tav tm="100000">
                                          <p:val>
                                            <p:strVal val="#ppt_h"/>
                                          </p:val>
                                        </p:tav>
                                      </p:tavLst>
                                    </p:anim>
                                    <p:anim calcmode="lin" valueType="num">
                                      <p:cBhvr>
                                        <p:cTn id="55" dur="1000" fill="hold"/>
                                        <p:tgtEl>
                                          <p:spTgt spid="410627">
                                            <p:txEl>
                                              <p:pRg st="9" end="9"/>
                                            </p:txEl>
                                          </p:spTgt>
                                        </p:tgtEl>
                                        <p:attrNameLst>
                                          <p:attrName>ppt_x</p:attrName>
                                        </p:attrNameLst>
                                      </p:cBhvr>
                                      <p:tavLst>
                                        <p:tav tm="0" fmla="#ppt_x+(cos(-2*pi*(1-$))*-#ppt_x-sin(-2*pi*(1-$))*(1-#ppt_y))*(1-$)">
                                          <p:val>
                                            <p:fltVal val="0"/>
                                          </p:val>
                                        </p:tav>
                                        <p:tav tm="100000">
                                          <p:val>
                                            <p:fltVal val="1"/>
                                          </p:val>
                                        </p:tav>
                                      </p:tavLst>
                                    </p:anim>
                                    <p:anim calcmode="lin" valueType="num">
                                      <p:cBhvr>
                                        <p:cTn id="56" dur="1000" fill="hold"/>
                                        <p:tgtEl>
                                          <p:spTgt spid="410627">
                                            <p:txEl>
                                              <p:pRg st="9" end="9"/>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15" presetClass="entr" presetSubtype="0" fill="hold" grpId="0" nodeType="clickEffect">
                                  <p:stCondLst>
                                    <p:cond delay="0"/>
                                  </p:stCondLst>
                                  <p:childTnLst>
                                    <p:set>
                                      <p:cBhvr>
                                        <p:cTn id="60" dur="1" fill="hold">
                                          <p:stCondLst>
                                            <p:cond delay="0"/>
                                          </p:stCondLst>
                                        </p:cTn>
                                        <p:tgtEl>
                                          <p:spTgt spid="410627">
                                            <p:txEl>
                                              <p:pRg st="11" end="11"/>
                                            </p:txEl>
                                          </p:spTgt>
                                        </p:tgtEl>
                                        <p:attrNameLst>
                                          <p:attrName>style.visibility</p:attrName>
                                        </p:attrNameLst>
                                      </p:cBhvr>
                                      <p:to>
                                        <p:strVal val="visible"/>
                                      </p:to>
                                    </p:set>
                                    <p:anim calcmode="lin" valueType="num">
                                      <p:cBhvr>
                                        <p:cTn id="61" dur="1000" fill="hold"/>
                                        <p:tgtEl>
                                          <p:spTgt spid="410627">
                                            <p:txEl>
                                              <p:pRg st="11" end="11"/>
                                            </p:txEl>
                                          </p:spTgt>
                                        </p:tgtEl>
                                        <p:attrNameLst>
                                          <p:attrName>ppt_w</p:attrName>
                                        </p:attrNameLst>
                                      </p:cBhvr>
                                      <p:tavLst>
                                        <p:tav tm="0">
                                          <p:val>
                                            <p:fltVal val="0"/>
                                          </p:val>
                                        </p:tav>
                                        <p:tav tm="100000">
                                          <p:val>
                                            <p:strVal val="#ppt_w"/>
                                          </p:val>
                                        </p:tav>
                                      </p:tavLst>
                                    </p:anim>
                                    <p:anim calcmode="lin" valueType="num">
                                      <p:cBhvr>
                                        <p:cTn id="62" dur="1000" fill="hold"/>
                                        <p:tgtEl>
                                          <p:spTgt spid="410627">
                                            <p:txEl>
                                              <p:pRg st="11" end="11"/>
                                            </p:txEl>
                                          </p:spTgt>
                                        </p:tgtEl>
                                        <p:attrNameLst>
                                          <p:attrName>ppt_h</p:attrName>
                                        </p:attrNameLst>
                                      </p:cBhvr>
                                      <p:tavLst>
                                        <p:tav tm="0">
                                          <p:val>
                                            <p:fltVal val="0"/>
                                          </p:val>
                                        </p:tav>
                                        <p:tav tm="100000">
                                          <p:val>
                                            <p:strVal val="#ppt_h"/>
                                          </p:val>
                                        </p:tav>
                                      </p:tavLst>
                                    </p:anim>
                                    <p:anim calcmode="lin" valueType="num">
                                      <p:cBhvr>
                                        <p:cTn id="63" dur="1000" fill="hold"/>
                                        <p:tgtEl>
                                          <p:spTgt spid="410627">
                                            <p:txEl>
                                              <p:pRg st="11" end="11"/>
                                            </p:txEl>
                                          </p:spTgt>
                                        </p:tgtEl>
                                        <p:attrNameLst>
                                          <p:attrName>ppt_x</p:attrName>
                                        </p:attrNameLst>
                                      </p:cBhvr>
                                      <p:tavLst>
                                        <p:tav tm="0" fmla="#ppt_x+(cos(-2*pi*(1-$))*-#ppt_x-sin(-2*pi*(1-$))*(1-#ppt_y))*(1-$)">
                                          <p:val>
                                            <p:fltVal val="0"/>
                                          </p:val>
                                        </p:tav>
                                        <p:tav tm="100000">
                                          <p:val>
                                            <p:fltVal val="1"/>
                                          </p:val>
                                        </p:tav>
                                      </p:tavLst>
                                    </p:anim>
                                    <p:anim calcmode="lin" valueType="num">
                                      <p:cBhvr>
                                        <p:cTn id="64" dur="1000" fill="hold"/>
                                        <p:tgtEl>
                                          <p:spTgt spid="410627">
                                            <p:txEl>
                                              <p:pRg st="11" end="1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6" grpId="0" autoUpdateAnimBg="0"/>
      <p:bldP spid="4106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22479" y="420753"/>
            <a:ext cx="10972800" cy="1143000"/>
          </a:xfrm>
        </p:spPr>
        <p:txBody>
          <a:bodyPr>
            <a:normAutofit/>
          </a:bodyPr>
          <a:lstStyle/>
          <a:p>
            <a:pPr algn="r"/>
            <a:r>
              <a:rPr lang="ar-IQ" sz="7200" dirty="0" smtClean="0">
                <a:solidFill>
                  <a:srgbClr val="FF0000"/>
                </a:solidFill>
              </a:rPr>
              <a:t>مفهوم القيادة</a:t>
            </a:r>
            <a:endParaRPr lang="ar-IQ" sz="7200" dirty="0">
              <a:solidFill>
                <a:srgbClr val="FF0000"/>
              </a:solidFill>
            </a:endParaRPr>
          </a:p>
        </p:txBody>
      </p:sp>
      <p:sp>
        <p:nvSpPr>
          <p:cNvPr id="3" name="عنصر نائب للمحتوى 2"/>
          <p:cNvSpPr>
            <a:spLocks noGrp="1"/>
          </p:cNvSpPr>
          <p:nvPr>
            <p:ph idx="1"/>
          </p:nvPr>
        </p:nvSpPr>
        <p:spPr>
          <a:xfrm>
            <a:off x="520703" y="1511300"/>
            <a:ext cx="11290300" cy="5130800"/>
          </a:xfrm>
        </p:spPr>
        <p:txBody>
          <a:bodyPr>
            <a:normAutofit/>
          </a:bodyPr>
          <a:lstStyle/>
          <a:p>
            <a:r>
              <a:rPr lang="ar-SY" sz="4400" dirty="0">
                <a:latin typeface="Simplified Arabic" panose="02020603050405020304" pitchFamily="18" charset="-78"/>
                <a:cs typeface="Simplified Arabic" panose="02020603050405020304" pitchFamily="18" charset="-78"/>
              </a:rPr>
              <a:t>أن مفهوم القيادة يتجسد في كل المجتمعات البشرية فمنذ بدء الخليقة نجد في كل مجموعة يبرز فيها قائد يتولى مهمة قيادة المجموعة وتمثيلها وتوجيهها، " </a:t>
            </a:r>
            <a:endParaRPr lang="en-US" sz="4400" dirty="0" smtClean="0">
              <a:latin typeface="Simplified Arabic" panose="02020603050405020304" pitchFamily="18" charset="-78"/>
              <a:cs typeface="Simplified Arabic" panose="02020603050405020304" pitchFamily="18" charset="-78"/>
            </a:endParaRPr>
          </a:p>
          <a:p>
            <a:r>
              <a:rPr lang="ar-SY" sz="4400" dirty="0" smtClean="0">
                <a:latin typeface="Simplified Arabic" panose="02020603050405020304" pitchFamily="18" charset="-78"/>
                <a:cs typeface="Simplified Arabic" panose="02020603050405020304" pitchFamily="18" charset="-78"/>
              </a:rPr>
              <a:t>وفي </a:t>
            </a:r>
            <a:r>
              <a:rPr lang="ar-SY" sz="4400" dirty="0">
                <a:latin typeface="Simplified Arabic" panose="02020603050405020304" pitchFamily="18" charset="-78"/>
                <a:cs typeface="Simplified Arabic" panose="02020603050405020304" pitchFamily="18" charset="-78"/>
              </a:rPr>
              <a:t>أي جماعة مهما صغرت تجد دائما فرداً أو عدة أفراد يتولون دفة الأمور واتخاذ القرارات وتحفيز الجهود في سبيل تحقيق أهداف الجماعة أو بمعنى آخر قيادة هذه الجماعة نحو أهدافها </a:t>
            </a:r>
            <a:r>
              <a:rPr lang="ar-SY" sz="4400" dirty="0" smtClean="0">
                <a:latin typeface="Simplified Arabic" panose="02020603050405020304" pitchFamily="18" charset="-78"/>
                <a:cs typeface="Simplified Arabic" panose="02020603050405020304" pitchFamily="18" charset="-78"/>
              </a:rPr>
              <a:t>الموضوعة</a:t>
            </a:r>
            <a:endParaRPr lang="ar-IQ" sz="4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2959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7703" y="888137"/>
            <a:ext cx="10883900" cy="6494085"/>
          </a:xfrm>
          <a:prstGeom prst="rect">
            <a:avLst/>
          </a:prstGeom>
        </p:spPr>
        <p:txBody>
          <a:bodyPr wrap="square">
            <a:spAutoFit/>
          </a:bodyPr>
          <a:lstStyle/>
          <a:p>
            <a:r>
              <a:rPr lang="ar-SA" sz="4400" b="1" dirty="0">
                <a:latin typeface="Times New Roman" panose="02020603050405020304" pitchFamily="18" charset="0"/>
                <a:ea typeface="Times New Roman" panose="02020603050405020304" pitchFamily="18" charset="0"/>
                <a:cs typeface="Simplified Arabic" panose="02020603050405020304" pitchFamily="18" charset="-78"/>
              </a:rPr>
              <a:t>أما كلمة قائد تعني الشخص الذي يوجه أو يرشد أو يهدي الآخرين فهي أذن علاقة بين شخص يوجه أو يرشد وأشخاص يقبلون هذا التوجيه الذي يستهدف تحقيق </a:t>
            </a:r>
            <a:r>
              <a:rPr lang="ar-SA" sz="4400" b="1" dirty="0" smtClean="0">
                <a:latin typeface="Times New Roman" panose="02020603050405020304" pitchFamily="18" charset="0"/>
                <a:ea typeface="Times New Roman" panose="02020603050405020304" pitchFamily="18" charset="0"/>
                <a:cs typeface="Simplified Arabic" panose="02020603050405020304" pitchFamily="18" charset="-78"/>
              </a:rPr>
              <a:t>أغراض</a:t>
            </a:r>
            <a:endParaRPr lang="en-US" sz="44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endParaRPr lang="en-US" sz="4400" b="1" dirty="0">
              <a:latin typeface="Times New Roman" panose="02020603050405020304" pitchFamily="18" charset="0"/>
              <a:ea typeface="Times New Roman" panose="02020603050405020304" pitchFamily="18" charset="0"/>
              <a:cs typeface="Simplified Arabic" panose="02020603050405020304" pitchFamily="18" charset="-78"/>
            </a:endParaRPr>
          </a:p>
          <a:p>
            <a:pPr marL="571500" indent="-571500">
              <a:buFont typeface="Wingdings" panose="05000000000000000000" pitchFamily="2" charset="2"/>
              <a:buChar char="§"/>
            </a:pPr>
            <a:r>
              <a:rPr lang="ar-SA" sz="5400" dirty="0" smtClean="0"/>
              <a:t>(</a:t>
            </a:r>
            <a:r>
              <a:rPr lang="ar-SA" sz="5400" dirty="0"/>
              <a:t>القوة</a:t>
            </a:r>
            <a:r>
              <a:rPr lang="ar-SA" sz="5400"/>
              <a:t>) </a:t>
            </a:r>
            <a:r>
              <a:rPr lang="ar-SA" sz="5400" smtClean="0"/>
              <a:t>هي </a:t>
            </a:r>
            <a:r>
              <a:rPr lang="ar-SA" sz="5400" dirty="0"/>
              <a:t>القدرة الكامنة على التأثير في سلوك </a:t>
            </a:r>
            <a:r>
              <a:rPr lang="ar-SA" sz="5400" dirty="0" smtClean="0"/>
              <a:t>الآخرين</a:t>
            </a:r>
            <a:endParaRPr lang="en-US" sz="5400" dirty="0" smtClean="0"/>
          </a:p>
          <a:p>
            <a:pPr marL="571500" indent="-571500">
              <a:buFont typeface="Wingdings" panose="05000000000000000000" pitchFamily="2" charset="2"/>
              <a:buChar char="§"/>
            </a:pPr>
            <a:endParaRPr lang="en-US" sz="4400" dirty="0"/>
          </a:p>
          <a:p>
            <a:pPr marL="571500" indent="-571500">
              <a:buFont typeface="Wingdings" panose="05000000000000000000" pitchFamily="2" charset="2"/>
              <a:buChar char="§"/>
            </a:pPr>
            <a:endParaRPr lang="en-US" sz="4400" dirty="0" smtClean="0"/>
          </a:p>
          <a:p>
            <a:r>
              <a:rPr lang="ar-SA" sz="4400" dirty="0" smtClean="0"/>
              <a:t> </a:t>
            </a:r>
            <a:endParaRPr lang="ar-IQ" sz="4400" dirty="0"/>
          </a:p>
        </p:txBody>
      </p:sp>
    </p:spTree>
    <p:extLst>
      <p:ext uri="{BB962C8B-B14F-4D97-AF65-F5344CB8AC3E}">
        <p14:creationId xmlns:p14="http://schemas.microsoft.com/office/powerpoint/2010/main" val="2852363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84303" y="559144"/>
            <a:ext cx="10121900" cy="5509200"/>
          </a:xfrm>
          <a:prstGeom prst="rect">
            <a:avLst/>
          </a:prstGeom>
        </p:spPr>
        <p:txBody>
          <a:bodyPr wrap="square">
            <a:spAutoFit/>
          </a:bodyPr>
          <a:lstStyle/>
          <a:p>
            <a:r>
              <a:rPr lang="ar-SY" sz="4400" b="1" dirty="0">
                <a:latin typeface="Times New Roman" panose="02020603050405020304" pitchFamily="18" charset="0"/>
                <a:ea typeface="Times New Roman" panose="02020603050405020304" pitchFamily="18" charset="0"/>
                <a:cs typeface="Simplified Arabic" panose="02020603050405020304" pitchFamily="18" charset="-78"/>
              </a:rPr>
              <a:t/>
            </a:r>
            <a:br>
              <a:rPr lang="ar-SY" sz="4400" b="1" dirty="0">
                <a:latin typeface="Times New Roman" panose="02020603050405020304" pitchFamily="18" charset="0"/>
                <a:ea typeface="Times New Roman" panose="02020603050405020304" pitchFamily="18" charset="0"/>
                <a:cs typeface="Simplified Arabic" panose="02020603050405020304" pitchFamily="18" charset="-78"/>
              </a:rPr>
            </a:br>
            <a:r>
              <a:rPr lang="ar-SY" sz="4400" b="1" dirty="0" smtClean="0">
                <a:latin typeface="Times New Roman" panose="02020603050405020304" pitchFamily="18" charset="0"/>
                <a:ea typeface="Times New Roman" panose="02020603050405020304" pitchFamily="18" charset="0"/>
                <a:cs typeface="Simplified Arabic" panose="02020603050405020304" pitchFamily="18" charset="-78"/>
              </a:rPr>
              <a:t>القيادة </a:t>
            </a:r>
            <a:r>
              <a:rPr lang="ar-SY" sz="4400" b="1" dirty="0">
                <a:latin typeface="Times New Roman" panose="02020603050405020304" pitchFamily="18" charset="0"/>
                <a:ea typeface="Times New Roman" panose="02020603050405020304" pitchFamily="18" charset="0"/>
                <a:cs typeface="Simplified Arabic" panose="02020603050405020304" pitchFamily="18" charset="-78"/>
              </a:rPr>
              <a:t>هي "النشاط الذي يمارسه شخص للتأثير في الناس، وجعلهم يتعاونون لتحقيق هدف يرغبون في </a:t>
            </a:r>
            <a:r>
              <a:rPr lang="ar-SY" sz="4400" b="1" dirty="0" smtClean="0">
                <a:latin typeface="Times New Roman" panose="02020603050405020304" pitchFamily="18" charset="0"/>
                <a:ea typeface="Times New Roman" panose="02020603050405020304" pitchFamily="18" charset="0"/>
                <a:cs typeface="Simplified Arabic" panose="02020603050405020304" pitchFamily="18" charset="-78"/>
              </a:rPr>
              <a:t>تحقيقه</a:t>
            </a:r>
            <a:endParaRPr lang="en-US" sz="44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endParaRPr lang="en-US" sz="4400" b="1" dirty="0">
              <a:latin typeface="Times New Roman" panose="02020603050405020304" pitchFamily="18" charset="0"/>
              <a:ea typeface="Times New Roman" panose="02020603050405020304" pitchFamily="18" charset="0"/>
              <a:cs typeface="Simplified Arabic" panose="02020603050405020304" pitchFamily="18" charset="-78"/>
            </a:endParaRPr>
          </a:p>
          <a:p>
            <a:endParaRPr lang="en-US" sz="44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r>
              <a:rPr lang="ar-SY" sz="4400" b="1" dirty="0" smtClean="0">
                <a:latin typeface="Times New Roman" panose="02020603050405020304" pitchFamily="18" charset="0"/>
                <a:ea typeface="Times New Roman" panose="02020603050405020304" pitchFamily="18" charset="0"/>
                <a:cs typeface="Simplified Arabic" panose="02020603050405020304" pitchFamily="18" charset="-78"/>
              </a:rPr>
              <a:t>"</a:t>
            </a:r>
            <a:r>
              <a:rPr lang="ar-SY" sz="4400" b="1" dirty="0">
                <a:latin typeface="Times New Roman" panose="02020603050405020304" pitchFamily="18" charset="0"/>
                <a:ea typeface="Times New Roman" panose="02020603050405020304" pitchFamily="18" charset="0"/>
                <a:cs typeface="Simplified Arabic" panose="02020603050405020304" pitchFamily="18" charset="-78"/>
              </a:rPr>
              <a:t>بأنها عملية يتم عن طريقها أثاره اهتمام الآخرين وإطلاق طاقاتهم وتوجيهها في الاتجاه </a:t>
            </a:r>
            <a:r>
              <a:rPr lang="ar-SY" sz="4400" b="1" dirty="0" smtClean="0">
                <a:latin typeface="Times New Roman" panose="02020603050405020304" pitchFamily="18" charset="0"/>
                <a:ea typeface="Times New Roman" panose="02020603050405020304" pitchFamily="18" charset="0"/>
                <a:cs typeface="Simplified Arabic" panose="02020603050405020304" pitchFamily="18" charset="-78"/>
              </a:rPr>
              <a:t>المرغوب“</a:t>
            </a:r>
            <a:endParaRPr lang="en-US" sz="4400" b="1" dirty="0" smtClean="0">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1013302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2145" y="974869"/>
            <a:ext cx="11346287" cy="5262979"/>
          </a:xfrm>
          <a:prstGeom prst="rect">
            <a:avLst/>
          </a:prstGeom>
        </p:spPr>
        <p:txBody>
          <a:bodyPr wrap="square">
            <a:spAutoFit/>
          </a:bodyPr>
          <a:lstStyle/>
          <a:p>
            <a:r>
              <a:rPr lang="ar-IQ" sz="2800" b="1" dirty="0">
                <a:solidFill>
                  <a:srgbClr val="002060"/>
                </a:solidFill>
              </a:rPr>
              <a:t>التعريف العلمي للقيادة: هي عملية تحريك الناس نحو الهدف.</a:t>
            </a:r>
            <a:endParaRPr lang="en-US" sz="2800" b="1" dirty="0">
              <a:solidFill>
                <a:srgbClr val="002060"/>
              </a:solidFill>
            </a:endParaRPr>
          </a:p>
          <a:p>
            <a:r>
              <a:rPr lang="ar-IQ" sz="2800" b="1" dirty="0">
                <a:solidFill>
                  <a:srgbClr val="002060"/>
                </a:solidFill>
              </a:rPr>
              <a:t> </a:t>
            </a:r>
            <a:endParaRPr lang="en-US" sz="2800" b="1" dirty="0">
              <a:solidFill>
                <a:srgbClr val="002060"/>
              </a:solidFill>
            </a:endParaRPr>
          </a:p>
          <a:p>
            <a:r>
              <a:rPr lang="ar-IQ" sz="2800" b="1" dirty="0">
                <a:solidFill>
                  <a:srgbClr val="002060"/>
                </a:solidFill>
              </a:rPr>
              <a:t>هي عملية: ليست خطوة واحدة بل خطوات </a:t>
            </a:r>
            <a:r>
              <a:rPr lang="ar-IQ" sz="2800" b="1" dirty="0" smtClean="0">
                <a:solidFill>
                  <a:srgbClr val="002060"/>
                </a:solidFill>
              </a:rPr>
              <a:t>متعددة ومتجزئة </a:t>
            </a:r>
            <a:r>
              <a:rPr lang="ar-IQ" sz="2800" b="1" dirty="0">
                <a:solidFill>
                  <a:srgbClr val="002060"/>
                </a:solidFill>
              </a:rPr>
              <a:t>وتتطلب الكثير من الجهد .</a:t>
            </a:r>
            <a:br>
              <a:rPr lang="ar-IQ" sz="2800" b="1" dirty="0">
                <a:solidFill>
                  <a:srgbClr val="002060"/>
                </a:solidFill>
              </a:rPr>
            </a:br>
            <a:r>
              <a:rPr lang="ar-IQ" sz="2800" b="1" dirty="0">
                <a:solidFill>
                  <a:srgbClr val="002060"/>
                </a:solidFill>
              </a:rPr>
              <a:t>تحريك الناس: الذي لا يملك القدرة على تحريك </a:t>
            </a:r>
            <a:r>
              <a:rPr lang="ar-IQ" sz="2800" b="1" dirty="0" smtClean="0">
                <a:solidFill>
                  <a:srgbClr val="002060"/>
                </a:solidFill>
              </a:rPr>
              <a:t>الناس ليس </a:t>
            </a:r>
            <a:r>
              <a:rPr lang="ar-IQ" sz="2800" b="1" dirty="0">
                <a:solidFill>
                  <a:srgbClr val="002060"/>
                </a:solidFill>
              </a:rPr>
              <a:t>بقائد.</a:t>
            </a:r>
            <a:br>
              <a:rPr lang="ar-IQ" sz="2800" b="1" dirty="0">
                <a:solidFill>
                  <a:srgbClr val="002060"/>
                </a:solidFill>
              </a:rPr>
            </a:br>
            <a:r>
              <a:rPr lang="ar-IQ" sz="2800" b="1" dirty="0">
                <a:solidFill>
                  <a:srgbClr val="002060"/>
                </a:solidFill>
              </a:rPr>
              <a:t>نحو الهدف: الذي لا يعرف أين هدفه وإلى أين </a:t>
            </a:r>
            <a:r>
              <a:rPr lang="ar-IQ" sz="2800" b="1" dirty="0" smtClean="0">
                <a:solidFill>
                  <a:srgbClr val="002060"/>
                </a:solidFill>
              </a:rPr>
              <a:t>يريد أن </a:t>
            </a:r>
            <a:r>
              <a:rPr lang="ar-IQ" sz="2800" b="1" dirty="0">
                <a:solidFill>
                  <a:srgbClr val="002060"/>
                </a:solidFill>
              </a:rPr>
              <a:t>يحرك الناس ليس بقائد.</a:t>
            </a:r>
            <a:endParaRPr lang="en-US" sz="2800" b="1" dirty="0">
              <a:solidFill>
                <a:srgbClr val="002060"/>
              </a:solidFill>
            </a:endParaRPr>
          </a:p>
          <a:p>
            <a:r>
              <a:rPr lang="ar-IQ" sz="2800" b="1" dirty="0">
                <a:solidFill>
                  <a:srgbClr val="002060"/>
                </a:solidFill>
              </a:rPr>
              <a:t> </a:t>
            </a:r>
            <a:endParaRPr lang="en-US" sz="2800" b="1" dirty="0">
              <a:solidFill>
                <a:srgbClr val="002060"/>
              </a:solidFill>
            </a:endParaRPr>
          </a:p>
          <a:p>
            <a:r>
              <a:rPr lang="ar-IQ" sz="2800" b="1" dirty="0">
                <a:solidFill>
                  <a:srgbClr val="002060"/>
                </a:solidFill>
              </a:rPr>
              <a:t>الفرق بين القيادة والإدارة.:</a:t>
            </a:r>
            <a:br>
              <a:rPr lang="ar-IQ" sz="2800" b="1" dirty="0">
                <a:solidFill>
                  <a:srgbClr val="002060"/>
                </a:solidFill>
              </a:rPr>
            </a:br>
            <a:r>
              <a:rPr lang="ar-IQ" sz="2800" b="1" dirty="0">
                <a:solidFill>
                  <a:srgbClr val="002060"/>
                </a:solidFill>
              </a:rPr>
              <a:t>معظم منظماتنا اليوم (شركات </a:t>
            </a:r>
            <a:r>
              <a:rPr lang="ar-IQ" sz="2800" b="1" dirty="0" smtClean="0">
                <a:solidFill>
                  <a:srgbClr val="002060"/>
                </a:solidFill>
              </a:rPr>
              <a:t>وجمعيات ومؤسسات </a:t>
            </a:r>
            <a:r>
              <a:rPr lang="ar-IQ" sz="2800" b="1" dirty="0">
                <a:solidFill>
                  <a:srgbClr val="002060"/>
                </a:solidFill>
              </a:rPr>
              <a:t>وإدارات حكومية وخاصة و...) تدار ولا تقاد.</a:t>
            </a:r>
            <a:endParaRPr lang="en-US" sz="2800" b="1" dirty="0">
              <a:solidFill>
                <a:srgbClr val="002060"/>
              </a:solidFill>
            </a:endParaRPr>
          </a:p>
          <a:p>
            <a:r>
              <a:rPr lang="ar-IQ" sz="2800" b="1" dirty="0">
                <a:solidFill>
                  <a:srgbClr val="002060"/>
                </a:solidFill>
              </a:rPr>
              <a:t> </a:t>
            </a:r>
            <a:endParaRPr lang="en-US" sz="2800" b="1" dirty="0">
              <a:solidFill>
                <a:srgbClr val="002060"/>
              </a:solidFill>
            </a:endParaRPr>
          </a:p>
          <a:p>
            <a:r>
              <a:rPr lang="ar-IQ" sz="2800" b="1" dirty="0">
                <a:solidFill>
                  <a:srgbClr val="002060"/>
                </a:solidFill>
              </a:rPr>
              <a:t>فما الفرق بين الإدارة والقيادة؟</a:t>
            </a:r>
            <a:br>
              <a:rPr lang="ar-IQ" sz="2800" b="1" dirty="0">
                <a:solidFill>
                  <a:srgbClr val="002060"/>
                </a:solidFill>
              </a:rPr>
            </a:br>
            <a:r>
              <a:rPr lang="ar-IQ" sz="2800" b="1" dirty="0">
                <a:solidFill>
                  <a:srgbClr val="002060"/>
                </a:solidFill>
              </a:rPr>
              <a:t>الإدارة: تحسين الأداء مع تقليل الجهد والوقت والتكلفة (الاهتمام بالحاضر ومحاولة تحسينه</a:t>
            </a:r>
            <a:r>
              <a:rPr lang="ar-IQ" sz="2800" b="1" dirty="0" smtClean="0">
                <a:solidFill>
                  <a:srgbClr val="002060"/>
                </a:solidFill>
              </a:rPr>
              <a:t>).</a:t>
            </a:r>
          </a:p>
          <a:p>
            <a:r>
              <a:rPr lang="ar-IQ" sz="2800" b="1" dirty="0" smtClean="0">
                <a:solidFill>
                  <a:srgbClr val="002060"/>
                </a:solidFill>
              </a:rPr>
              <a:t>القيادة</a:t>
            </a:r>
            <a:r>
              <a:rPr lang="ar-IQ" sz="2800" b="1" dirty="0">
                <a:solidFill>
                  <a:srgbClr val="002060"/>
                </a:solidFill>
              </a:rPr>
              <a:t>: تركز على الهدف والمستقبل و الإنجاز </a:t>
            </a:r>
            <a:r>
              <a:rPr lang="ar-IQ" sz="2800" b="1" dirty="0" smtClean="0">
                <a:solidFill>
                  <a:srgbClr val="002060"/>
                </a:solidFill>
              </a:rPr>
              <a:t>و تركز </a:t>
            </a:r>
            <a:r>
              <a:rPr lang="ar-IQ" sz="2800" b="1" dirty="0">
                <a:solidFill>
                  <a:srgbClr val="002060"/>
                </a:solidFill>
              </a:rPr>
              <a:t>على الإنسان.</a:t>
            </a:r>
            <a:endParaRPr lang="en-US" sz="2800" b="1" dirty="0">
              <a:solidFill>
                <a:srgbClr val="002060"/>
              </a:solidFill>
            </a:endParaRPr>
          </a:p>
        </p:txBody>
      </p:sp>
    </p:spTree>
    <p:extLst>
      <p:ext uri="{BB962C8B-B14F-4D97-AF65-F5344CB8AC3E}">
        <p14:creationId xmlns:p14="http://schemas.microsoft.com/office/powerpoint/2010/main" val="31446834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663</TotalTime>
  <Words>1716</Words>
  <Application>Microsoft Office PowerPoint</Application>
  <PresentationFormat>شاشة عريضة</PresentationFormat>
  <Paragraphs>132</Paragraphs>
  <Slides>31</Slides>
  <Notes>0</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31</vt:i4>
      </vt:variant>
    </vt:vector>
  </HeadingPairs>
  <TitlesOfParts>
    <vt:vector size="43" baseType="lpstr">
      <vt:lpstr>Arial</vt:lpstr>
      <vt:lpstr>Calibri</vt:lpstr>
      <vt:lpstr>Constantia</vt:lpstr>
      <vt:lpstr>DecoType Naskh</vt:lpstr>
      <vt:lpstr>Majalla UI</vt:lpstr>
      <vt:lpstr>mohammad bold art 1</vt:lpstr>
      <vt:lpstr>Simplified Arabic</vt:lpstr>
      <vt:lpstr>Times New Roman</vt:lpstr>
      <vt:lpstr>Traditional Arabic</vt:lpstr>
      <vt:lpstr>Wingdings</vt:lpstr>
      <vt:lpstr>Wingdings 2</vt:lpstr>
      <vt:lpstr>تدفق</vt:lpstr>
      <vt:lpstr>عرض تقديمي في PowerPoint</vt:lpstr>
      <vt:lpstr>عرض تقديمي في PowerPoint</vt:lpstr>
      <vt:lpstr>عرض تقديمي في PowerPoint</vt:lpstr>
      <vt:lpstr>عرض تقديمي في PowerPoint</vt:lpstr>
      <vt:lpstr>تعريف القيادة</vt:lpstr>
      <vt:lpstr>مفهوم القيادة</vt:lpstr>
      <vt:lpstr>عرض تقديمي في PowerPoint</vt:lpstr>
      <vt:lpstr>عرض تقديمي في PowerPoint</vt:lpstr>
      <vt:lpstr>عرض تقديمي في PowerPoint</vt:lpstr>
      <vt:lpstr>مصادر قوة القيادة:  </vt:lpstr>
      <vt:lpstr>عرض تقديمي في PowerPoint</vt:lpstr>
      <vt:lpstr>عرض تقديمي في PowerPoint</vt:lpstr>
      <vt:lpstr>أولا: السلطة الرسمية: ومن مظاهر هذه السلطة ما يلي: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حلقة رقم (1)/ فن القيادة. الجلسة رقم(2)/ مصادر قوة القيادة.   هدف الجلسة: في نهاية الجلسة التدريبية سيكون المشاركون قادرين على: معرفة مصادر قوة القيادة.</dc:title>
  <dc:creator>haleem</dc:creator>
  <cp:lastModifiedBy>Dr. Abdul Haleem</cp:lastModifiedBy>
  <cp:revision>74</cp:revision>
  <dcterms:created xsi:type="dcterms:W3CDTF">2015-05-06T20:58:31Z</dcterms:created>
  <dcterms:modified xsi:type="dcterms:W3CDTF">2018-12-10T19:49:07Z</dcterms:modified>
</cp:coreProperties>
</file>